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9"/>
  </p:notesMasterIdLst>
  <p:sldIdLst>
    <p:sldId id="272" r:id="rId3"/>
    <p:sldId id="256" r:id="rId4"/>
    <p:sldId id="263" r:id="rId5"/>
    <p:sldId id="265" r:id="rId6"/>
    <p:sldId id="264" r:id="rId7"/>
    <p:sldId id="262" r:id="rId8"/>
    <p:sldId id="258" r:id="rId9"/>
    <p:sldId id="259" r:id="rId10"/>
    <p:sldId id="260" r:id="rId11"/>
    <p:sldId id="261" r:id="rId12"/>
    <p:sldId id="266" r:id="rId13"/>
    <p:sldId id="267" r:id="rId14"/>
    <p:sldId id="268" r:id="rId15"/>
    <p:sldId id="269" r:id="rId16"/>
    <p:sldId id="27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1F"/>
    <a:srgbClr val="131313"/>
    <a:srgbClr val="F56A2B"/>
    <a:srgbClr val="FF500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2" autoAdjust="0"/>
  </p:normalViewPr>
  <p:slideViewPr>
    <p:cSldViewPr>
      <p:cViewPr varScale="1">
        <p:scale>
          <a:sx n="100" d="100"/>
          <a:sy n="100" d="100"/>
        </p:scale>
        <p:origin x="-264"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57C49-2DD6-4FD3-AF3B-6555328FF6C0}" type="datetimeFigureOut">
              <a:rPr lang="en-AU" smtClean="0"/>
              <a:pPr/>
              <a:t>30/08/2017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440DD-BFD7-4D0A-A512-ECDE9CEB660B}"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Refer to </a:t>
            </a:r>
            <a:r>
              <a:rPr lang="en-AU" i="1" dirty="0" smtClean="0"/>
              <a:t>10 easy ways to improve your community’s liveability</a:t>
            </a:r>
            <a:r>
              <a:rPr lang="en-AU" i="0" baseline="0" dirty="0" smtClean="0"/>
              <a:t> document</a:t>
            </a:r>
          </a:p>
          <a:p>
            <a:endParaRPr lang="en-AU" i="0" baseline="0" dirty="0" smtClean="0"/>
          </a:p>
          <a:p>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Refer</a:t>
            </a:r>
            <a:r>
              <a:rPr lang="en-AU" baseline="0" dirty="0" smtClean="0"/>
              <a:t> to </a:t>
            </a:r>
            <a:r>
              <a:rPr lang="en-AU" i="1" baseline="0" dirty="0" smtClean="0"/>
              <a:t>5 large scale ways to improve your community’s liveability</a:t>
            </a:r>
            <a:r>
              <a:rPr lang="en-AU" i="0" baseline="0" dirty="0" smtClean="0"/>
              <a:t> document</a:t>
            </a:r>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13</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15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Refer to </a:t>
            </a:r>
            <a:r>
              <a:rPr lang="en-AU" i="1" dirty="0" smtClean="0"/>
              <a:t>What</a:t>
            </a:r>
            <a:r>
              <a:rPr lang="en-AU" i="1" baseline="0" dirty="0" smtClean="0"/>
              <a:t> is a Liveable Community</a:t>
            </a:r>
            <a:r>
              <a:rPr lang="en-AU" i="0" baseline="0" dirty="0" smtClean="0"/>
              <a:t> factsheet in Toolkit</a:t>
            </a:r>
          </a:p>
          <a:p>
            <a:endParaRPr lang="en-AU" i="0" baseline="0" dirty="0" smtClean="0"/>
          </a:p>
          <a:p>
            <a:r>
              <a:rPr lang="en-AU" i="0" baseline="0" dirty="0" smtClean="0"/>
              <a:t>Liveable communities, also known as age-friendly communities, support people of all ages, backgrounds and circumstances to engage and participate in community life, and live safe and healthy lives.</a:t>
            </a:r>
          </a:p>
          <a:p>
            <a:endParaRPr lang="en-AU" i="0" baseline="0" dirty="0" smtClean="0"/>
          </a:p>
          <a:p>
            <a:r>
              <a:rPr lang="en-AU" sz="1200" kern="1200" dirty="0" smtClean="0">
                <a:solidFill>
                  <a:schemeClr val="tx1"/>
                </a:solidFill>
                <a:latin typeface="+mn-lt"/>
                <a:ea typeface="+mn-ea"/>
                <a:cs typeface="+mn-cs"/>
              </a:rPr>
              <a:t>They provide safe, affordable and high quality choice in transportation, housing and services.</a:t>
            </a:r>
          </a:p>
          <a:p>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They adapt structures and services to allow people of all abilities and ages to enjoy services and community features, live where they choose and increase their ability to access destinations.</a:t>
            </a:r>
          </a:p>
          <a:p>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They recognise and act on issues such as health, wellness, safety, work, education, environment and social engagement to prevent or delay the onset of disease and enable all members of the community to live their best lives the way they want. </a:t>
            </a:r>
            <a:endParaRPr lang="en-AU" i="0" baseline="0" dirty="0" smtClean="0"/>
          </a:p>
        </p:txBody>
      </p:sp>
      <p:sp>
        <p:nvSpPr>
          <p:cNvPr id="4" name="Slide Number Placeholder 3"/>
          <p:cNvSpPr>
            <a:spLocks noGrp="1"/>
          </p:cNvSpPr>
          <p:nvPr>
            <p:ph type="sldNum" sz="quarter" idx="10"/>
          </p:nvPr>
        </p:nvSpPr>
        <p:spPr/>
        <p:txBody>
          <a:bodyPr/>
          <a:lstStyle/>
          <a:p>
            <a:fld id="{F48440DD-BFD7-4D0A-A512-ECDE9CEB660B}" type="slidenum">
              <a:rPr lang="en-AU" smtClean="0"/>
              <a:pPr/>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8 domains of liveability identify areas</a:t>
            </a:r>
            <a:r>
              <a:rPr lang="en-AU" baseline="0" dirty="0" smtClean="0"/>
              <a:t> of the community that affect quality of life. They provide a framework to help address liveability in your community.</a:t>
            </a:r>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Older people are healthy and engaged, able to age in their homes safely, access services easily and are respected and valued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Families and children are safe, supported, active and</a:t>
            </a:r>
            <a:r>
              <a:rPr lang="en-AU" baseline="0" dirty="0" smtClean="0"/>
              <a:t> able to access services and businesses easily</a:t>
            </a:r>
            <a:endParaRPr lang="en-AU" dirty="0" smtClean="0"/>
          </a:p>
          <a:p>
            <a:endParaRPr lang="en-AU" dirty="0" smtClean="0"/>
          </a:p>
          <a:p>
            <a:r>
              <a:rPr lang="en-AU" dirty="0" smtClean="0"/>
              <a:t>People</a:t>
            </a:r>
            <a:r>
              <a:rPr lang="en-AU" baseline="0" dirty="0" smtClean="0"/>
              <a:t> with disabilities can access services, remain independent and are valued and respected</a:t>
            </a:r>
          </a:p>
          <a:p>
            <a:endParaRPr lang="en-AU" baseline="0" dirty="0" smtClean="0"/>
          </a:p>
          <a:p>
            <a:r>
              <a:rPr lang="en-AU" baseline="0" dirty="0" smtClean="0"/>
              <a:t>People from culturally diverse backgrounds are respected, valued, able to access services easily and safely, and feel supported and included</a:t>
            </a:r>
          </a:p>
          <a:p>
            <a:endParaRPr lang="en-AU" baseline="0" dirty="0" smtClean="0"/>
          </a:p>
          <a:p>
            <a:r>
              <a:rPr lang="en-AU" baseline="0" dirty="0" smtClean="0"/>
              <a:t>People on low income are supported and able to access safe, affordable and high quality services</a:t>
            </a:r>
          </a:p>
        </p:txBody>
      </p:sp>
      <p:sp>
        <p:nvSpPr>
          <p:cNvPr id="4" name="Slide Number Placeholder 3"/>
          <p:cNvSpPr>
            <a:spLocks noGrp="1"/>
          </p:cNvSpPr>
          <p:nvPr>
            <p:ph type="sldNum" sz="quarter" idx="10"/>
          </p:nvPr>
        </p:nvSpPr>
        <p:spPr/>
        <p:txBody>
          <a:bodyPr/>
          <a:lstStyle/>
          <a:p>
            <a:fld id="{F48440DD-BFD7-4D0A-A512-ECDE9CEB660B}"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Australians are living with less disability for longer, but age-related decline is inevitable, though it</a:t>
            </a:r>
            <a:r>
              <a:rPr lang="en-AU" baseline="0" dirty="0" smtClean="0"/>
              <a:t> occurs much later than previous generations</a:t>
            </a:r>
          </a:p>
          <a:p>
            <a:endParaRPr lang="en-AU" i="1"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Tasmania’s population is ageing faster than the Australian average.</a:t>
            </a:r>
          </a:p>
          <a:p>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Refer to</a:t>
            </a:r>
            <a:r>
              <a:rPr lang="en-AU" baseline="0" dirty="0" smtClean="0"/>
              <a:t> </a:t>
            </a:r>
            <a:r>
              <a:rPr lang="en-AU" i="1" baseline="0" dirty="0" smtClean="0"/>
              <a:t>Tasmania’s ageing population – Statistics </a:t>
            </a:r>
            <a:r>
              <a:rPr lang="en-AU" i="0" baseline="0" dirty="0" smtClean="0"/>
              <a:t>factsheet</a:t>
            </a:r>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AU" dirty="0" smtClean="0"/>
              <a:t>Refer to </a:t>
            </a:r>
            <a:r>
              <a:rPr lang="en-AU" i="1" dirty="0" smtClean="0"/>
              <a:t>How do we become</a:t>
            </a:r>
            <a:r>
              <a:rPr lang="en-AU" i="1" baseline="0" dirty="0" smtClean="0"/>
              <a:t> a Liveable Community </a:t>
            </a:r>
            <a:r>
              <a:rPr lang="en-AU" i="0" baseline="0" dirty="0" smtClean="0"/>
              <a:t>factsheet</a:t>
            </a:r>
          </a:p>
          <a:p>
            <a:pPr algn="l"/>
            <a:r>
              <a:rPr lang="en-AU" i="0" baseline="0" dirty="0" smtClean="0"/>
              <a:t>1. Community engagement with people from a range of backgrounds must be central to developing and implementing a Liveable Community that can effectively address barriers and issues to liveability.</a:t>
            </a:r>
          </a:p>
          <a:p>
            <a:pPr algn="l"/>
            <a:r>
              <a:rPr lang="en-AU" dirty="0" smtClean="0"/>
              <a:t>2. Liveability Committee must be council driven and engage a broad range of people from community, business and government</a:t>
            </a:r>
            <a:r>
              <a:rPr lang="en-AU" baseline="0" dirty="0" smtClean="0"/>
              <a:t> who are dedicated to planning, co-ordinating, promoting and realised a Liveable Community for the long term</a:t>
            </a:r>
          </a:p>
          <a:p>
            <a:pPr algn="l"/>
            <a:r>
              <a:rPr lang="en-AU" baseline="0" dirty="0" smtClean="0"/>
              <a:t>3. A liveability resolution indicates and formalises the community and councils commitment to becoming a Liveable community</a:t>
            </a:r>
          </a:p>
          <a:p>
            <a:pPr algn="l"/>
            <a:r>
              <a:rPr lang="en-AU" baseline="0" dirty="0" smtClean="0"/>
              <a:t>4. Liveability assessment will identify how liveable the community is and what needs to change. As part of this it is useful to:</a:t>
            </a:r>
          </a:p>
          <a:p>
            <a:pPr lvl="1" algn="l">
              <a:buFont typeface="Arial" pitchFamily="34" charset="0"/>
              <a:buChar char="•"/>
            </a:pPr>
            <a:r>
              <a:rPr lang="en-AU" baseline="0" dirty="0" smtClean="0"/>
              <a:t> Develop a community profile – what your unique community looks like now, geographically, demographically, socially and economically</a:t>
            </a:r>
          </a:p>
          <a:p>
            <a:pPr lvl="1" algn="l">
              <a:buFont typeface="Arial" pitchFamily="34" charset="0"/>
              <a:buChar char="•"/>
            </a:pPr>
            <a:r>
              <a:rPr lang="en-AU" baseline="0" dirty="0" smtClean="0"/>
              <a:t> Undertake a consultation process – talk to members of your community to identify liveability barriers and opportunities</a:t>
            </a:r>
          </a:p>
          <a:p>
            <a:pPr lvl="1" algn="l">
              <a:buFont typeface="Arial" pitchFamily="34" charset="0"/>
              <a:buChar char="•"/>
            </a:pPr>
            <a:r>
              <a:rPr lang="en-AU" baseline="0" dirty="0" smtClean="0"/>
              <a:t> Complete the assessment – complete an assessment of your community using resources and checklists, following the WHO 8 domains of liveability</a:t>
            </a:r>
          </a:p>
          <a:p>
            <a:pPr lvl="1" algn="l">
              <a:buFont typeface="Arial" pitchFamily="34" charset="0"/>
              <a:buChar char="•"/>
            </a:pPr>
            <a:r>
              <a:rPr lang="en-AU" baseline="0" dirty="0" smtClean="0"/>
              <a:t> Publish the assessment and share results – raise awareness of community’s liveability, review resources and mobilise additional support</a:t>
            </a:r>
          </a:p>
          <a:p>
            <a:pPr algn="l"/>
            <a:r>
              <a:rPr lang="en-AU" baseline="0" dirty="0" smtClean="0"/>
              <a:t>5. Develop an action plan with the Liveability Committee and key community stakeholders, detailing and monitoring specific and achievable actions to improve community liveability. Share this with the community and welcome feedback</a:t>
            </a:r>
          </a:p>
        </p:txBody>
      </p:sp>
      <p:sp>
        <p:nvSpPr>
          <p:cNvPr id="4" name="Slide Number Placeholder 3"/>
          <p:cNvSpPr>
            <a:spLocks noGrp="1"/>
          </p:cNvSpPr>
          <p:nvPr>
            <p:ph type="sldNum" sz="quarter" idx="10"/>
          </p:nvPr>
        </p:nvSpPr>
        <p:spPr/>
        <p:txBody>
          <a:bodyPr/>
          <a:lstStyle/>
          <a:p>
            <a:fld id="{F48440DD-BFD7-4D0A-A512-ECDE9CEB660B}"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Refer to </a:t>
            </a:r>
            <a:r>
              <a:rPr lang="en-AU" i="1" dirty="0" smtClean="0"/>
              <a:t>Communicating</a:t>
            </a:r>
            <a:r>
              <a:rPr lang="en-AU" i="1" baseline="0" dirty="0" smtClean="0"/>
              <a:t> and engaging with your community </a:t>
            </a:r>
            <a:r>
              <a:rPr lang="en-AU" i="0" baseline="0" dirty="0" smtClean="0"/>
              <a:t>and </a:t>
            </a:r>
            <a:r>
              <a:rPr lang="en-AU" sz="1200" i="1" kern="1200" dirty="0" smtClean="0">
                <a:solidFill>
                  <a:schemeClr val="tx1"/>
                </a:solidFill>
                <a:latin typeface="+mn-lt"/>
                <a:ea typeface="+mn-ea"/>
                <a:cs typeface="+mn-cs"/>
              </a:rPr>
              <a:t>Digital Technology and Older Tasmanians</a:t>
            </a:r>
            <a:r>
              <a:rPr lang="en-AU" sz="1200" kern="1200" dirty="0" smtClean="0">
                <a:solidFill>
                  <a:schemeClr val="tx1"/>
                </a:solidFill>
                <a:latin typeface="+mn-lt"/>
                <a:ea typeface="+mn-ea"/>
                <a:cs typeface="+mn-cs"/>
              </a:rPr>
              <a:t> factsheets</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Community engagement is essential for </a:t>
            </a:r>
            <a:r>
              <a:rPr lang="en-AU" u="sng" dirty="0" smtClean="0"/>
              <a:t>development and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Engage a diverse group of the community to effectively identify and address whole-of-community issues</a:t>
            </a:r>
          </a:p>
          <a:p>
            <a:pPr lvl="0"/>
            <a:r>
              <a:rPr lang="en-AU" dirty="0" smtClean="0"/>
              <a:t>Who:</a:t>
            </a:r>
            <a:r>
              <a:rPr lang="en-AU" baseline="0" dirty="0" smtClean="0"/>
              <a:t> </a:t>
            </a:r>
            <a:r>
              <a:rPr lang="en-AU" dirty="0" smtClean="0"/>
              <a:t>community groups, ATSI, CALD, vision or hearing impaired, </a:t>
            </a:r>
            <a:r>
              <a:rPr lang="en-AU" sz="1200" kern="1200" dirty="0" smtClean="0">
                <a:solidFill>
                  <a:schemeClr val="tx1"/>
                </a:solidFill>
                <a:latin typeface="+mn-lt"/>
                <a:ea typeface="+mn-ea"/>
                <a:cs typeface="+mn-cs"/>
              </a:rPr>
              <a:t>People with health or mobility issues; People with low socio-economic status and those living in poverty; People with poor literacy and numeracy; People who are socially isolated due to physical or cognitive impairment, loss of social connections, or who do not know how or where to access services.</a:t>
            </a:r>
            <a:endParaRPr lang="en-US" sz="1200" kern="1200" dirty="0" smtClean="0">
              <a:solidFill>
                <a:schemeClr val="tx1"/>
              </a:solidFill>
              <a:latin typeface="+mn-lt"/>
              <a:ea typeface="+mn-ea"/>
              <a:cs typeface="+mn-cs"/>
            </a:endParaRPr>
          </a:p>
          <a:p>
            <a:r>
              <a:rPr lang="en-AU" dirty="0" smtClean="0"/>
              <a:t>Careful planning is essential</a:t>
            </a:r>
          </a:p>
          <a:p>
            <a:pPr lvl="0"/>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Methods: Use a range of methods to engage different personalities, skills, motivations, mobility's and backgrounds</a:t>
            </a:r>
          </a:p>
          <a:p>
            <a:pPr lvl="0"/>
            <a:r>
              <a:rPr lang="en-AU" dirty="0" smtClean="0"/>
              <a:t>Need to take </a:t>
            </a:r>
            <a:r>
              <a:rPr lang="en-AU" baseline="0" dirty="0" smtClean="0"/>
              <a:t>time, cost and resources </a:t>
            </a:r>
            <a:r>
              <a:rPr lang="en-AU" dirty="0" smtClean="0"/>
              <a:t>into</a:t>
            </a:r>
            <a:r>
              <a:rPr lang="en-AU" baseline="0" dirty="0" smtClean="0"/>
              <a:t> consideration when planning consultation methods.</a:t>
            </a:r>
            <a:r>
              <a:rPr lang="en-AU" dirty="0" smtClean="0"/>
              <a:t> </a:t>
            </a:r>
          </a:p>
          <a:p>
            <a:pPr lvl="0"/>
            <a:r>
              <a:rPr lang="en-AU" sz="1200" kern="1200" dirty="0" smtClean="0">
                <a:solidFill>
                  <a:schemeClr val="tx1"/>
                </a:solidFill>
                <a:latin typeface="+mn-lt"/>
                <a:ea typeface="+mn-ea"/>
                <a:cs typeface="+mn-cs"/>
              </a:rPr>
              <a:t>Focus groups; Surveys; Art and creativity; Mapping; Web-based engagement.</a:t>
            </a:r>
            <a:endParaRPr lang="en-US"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48440DD-BFD7-4D0A-A512-ECDE9CEB660B}"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9.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8850" y="284163"/>
            <a:ext cx="219075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asian grandparent and baby.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4075" y="4146550"/>
            <a:ext cx="1227138"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descr="s4l.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98838" y="4143375"/>
            <a:ext cx="1500187"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6" descr="_JK78082 copy.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8238" y="4149725"/>
            <a:ext cx="1920875"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7" descr="3 seniors at computer.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146550"/>
            <a:ext cx="2066925"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orange banner.jpg"/>
          <p:cNvPicPr>
            <a:picLocks noChangeAspect="1"/>
          </p:cNvPicPr>
          <p:nvPr/>
        </p:nvPicPr>
        <p:blipFill>
          <a:blip r:embed="rId7" cstate="print">
            <a:extLst>
              <a:ext uri="{28A0092B-C50C-407E-A947-70E740481C1C}">
                <a14:useLocalDpi xmlns:a14="http://schemas.microsoft.com/office/drawing/2010/main" xmlns="" val="0"/>
              </a:ext>
            </a:extLst>
          </a:blip>
          <a:srcRect r="46069" b="77202"/>
          <a:stretch>
            <a:fillRect/>
          </a:stretch>
        </p:blipFill>
        <p:spPr bwMode="auto">
          <a:xfrm>
            <a:off x="0" y="5756275"/>
            <a:ext cx="9144000"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0" descr="2 males.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10388" y="4143375"/>
            <a:ext cx="2233612"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normAutofit/>
          </a:bodyPr>
          <a:lstStyle>
            <a:lvl1pPr>
              <a:defRPr lang="en-AU" sz="4400" b="1" kern="1200" dirty="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Subtitle 2"/>
          <p:cNvSpPr>
            <a:spLocks noGrp="1"/>
          </p:cNvSpPr>
          <p:nvPr>
            <p:ph type="subTitle" idx="1"/>
          </p:nvPr>
        </p:nvSpPr>
        <p:spPr>
          <a:xfrm>
            <a:off x="1259632" y="3195637"/>
            <a:ext cx="6400800" cy="809427"/>
          </a:xfrm>
        </p:spPr>
        <p:txBody>
          <a:bodyPr>
            <a:normAutofit/>
          </a:bodyPr>
          <a:lstStyle>
            <a:lvl1pPr marL="0" indent="0" algn="ctr">
              <a:buNone/>
              <a:defRPr lang="en-AU" sz="2400" kern="1200" dirty="0">
                <a:solidFill>
                  <a:srgbClr val="4B575F"/>
                </a:solidFill>
                <a:latin typeface="Calibri" pitchFamily="34" charset="0"/>
                <a:ea typeface="ＭＳ Ｐゴシック" pitchFamily="34"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6A46085-8056-4B0A-9DD2-5F5434E07EAD}" type="datetimeFigureOut">
              <a:rPr lang="en-AU" smtClean="0"/>
              <a:pPr/>
              <a:t>30/08/2017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369447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OTA ppt template bases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TA_W-MARK_CMYK.jpg"/>
          <p:cNvPicPr>
            <a:picLocks noChangeAspect="1"/>
          </p:cNvPicPr>
          <p:nvPr/>
        </p:nvPicPr>
        <p:blipFill>
          <a:blip r:embed="rId4"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p:txBody>
          <a:bodyPr/>
          <a:lstStyle>
            <a:lvl1pPr>
              <a:defRPr lang="en-US" sz="4400" b="1" kern="1200" dirty="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10891566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lvl1pPr>
              <a:defRPr lang="en-US" sz="4400" b="1" kern="1200" dirty="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357641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58850" y="284163"/>
            <a:ext cx="219075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0" descr="asian grandparent and baby.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124075" y="4146550"/>
            <a:ext cx="1227138"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5" descr="s4l.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98838" y="4143375"/>
            <a:ext cx="1500187"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6" descr="_JK78082 cop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4948238" y="4149725"/>
            <a:ext cx="1920875"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7" descr="3 seniors at computer.jp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4146550"/>
            <a:ext cx="2066925"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8" descr="orange banner.jpg"/>
          <p:cNvPicPr>
            <a:picLocks noChangeAspect="1"/>
          </p:cNvPicPr>
          <p:nvPr userDrawn="1"/>
        </p:nvPicPr>
        <p:blipFill>
          <a:blip r:embed="rId7" cstate="print">
            <a:extLst>
              <a:ext uri="{28A0092B-C50C-407E-A947-70E740481C1C}">
                <a14:useLocalDpi xmlns:a14="http://schemas.microsoft.com/office/drawing/2010/main" xmlns="" val="0"/>
              </a:ext>
            </a:extLst>
          </a:blip>
          <a:srcRect r="46069" b="77202"/>
          <a:stretch>
            <a:fillRect/>
          </a:stretch>
        </p:blipFill>
        <p:spPr bwMode="auto">
          <a:xfrm>
            <a:off x="0" y="5756275"/>
            <a:ext cx="9144000"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0" descr="2 males.jpg"/>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6910388" y="4143375"/>
            <a:ext cx="2233612"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itle 1"/>
          <p:cNvSpPr>
            <a:spLocks noGrp="1"/>
          </p:cNvSpPr>
          <p:nvPr>
            <p:ph type="ctrTitle"/>
          </p:nvPr>
        </p:nvSpPr>
        <p:spPr>
          <a:xfrm>
            <a:off x="685800" y="1556792"/>
            <a:ext cx="7772400" cy="1470025"/>
          </a:xfrm>
        </p:spPr>
        <p:txBody>
          <a:bodyPr>
            <a:normAutofit/>
          </a:bodyPr>
          <a:lstStyle>
            <a:lvl1pPr>
              <a:defRPr lang="en-AU" sz="4400" b="1" kern="1200" dirty="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28" name="Subtitle 2"/>
          <p:cNvSpPr>
            <a:spLocks noGrp="1"/>
          </p:cNvSpPr>
          <p:nvPr>
            <p:ph type="subTitle" idx="1"/>
          </p:nvPr>
        </p:nvSpPr>
        <p:spPr>
          <a:xfrm>
            <a:off x="1259632" y="3195637"/>
            <a:ext cx="6400800" cy="809427"/>
          </a:xfrm>
        </p:spPr>
        <p:txBody>
          <a:bodyPr>
            <a:normAutofit/>
          </a:bodyPr>
          <a:lstStyle>
            <a:lvl1pPr marL="0" indent="0" algn="ctr">
              <a:buNone/>
              <a:defRPr lang="en-AU" sz="2400" kern="1200" dirty="0">
                <a:solidFill>
                  <a:srgbClr val="4B575F"/>
                </a:solidFill>
                <a:latin typeface="Calibri" pitchFamily="34" charset="0"/>
                <a:ea typeface="ＭＳ Ｐゴシック" pitchFamily="34"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9" name="Date Placeholder 3"/>
          <p:cNvSpPr>
            <a:spLocks noGrp="1"/>
          </p:cNvSpPr>
          <p:nvPr>
            <p:ph type="dt" sz="half" idx="10"/>
          </p:nvPr>
        </p:nvSpPr>
        <p:spPr>
          <a:xfrm>
            <a:off x="457200" y="6356350"/>
            <a:ext cx="2133600" cy="365125"/>
          </a:xfrm>
        </p:spPr>
        <p:txBody>
          <a:bodyPr/>
          <a:lstStyle>
            <a:lvl1pPr>
              <a:defRPr>
                <a:solidFill>
                  <a:schemeClr val="tx1"/>
                </a:solidFill>
              </a:defRPr>
            </a:lvl1pPr>
          </a:lstStyle>
          <a:p>
            <a:fld id="{D9F41DB2-98D6-4E77-9899-0ACF8767FAE5}" type="datetimeFigureOut">
              <a:rPr lang="en-AU" smtClean="0"/>
              <a:pPr/>
              <a:t>30/08/2017</a:t>
            </a:fld>
            <a:endParaRPr lang="en-AU" dirty="0"/>
          </a:p>
        </p:txBody>
      </p:sp>
      <p:sp>
        <p:nvSpPr>
          <p:cNvPr id="30" name="Footer Placeholder 4"/>
          <p:cNvSpPr>
            <a:spLocks noGrp="1"/>
          </p:cNvSpPr>
          <p:nvPr>
            <p:ph type="ftr" sz="quarter" idx="11"/>
          </p:nvPr>
        </p:nvSpPr>
        <p:spPr>
          <a:xfrm>
            <a:off x="3124200" y="6356350"/>
            <a:ext cx="2895600" cy="365125"/>
          </a:xfrm>
        </p:spPr>
        <p:txBody>
          <a:bodyPr/>
          <a:lstStyle>
            <a:lvl1pPr>
              <a:defRPr>
                <a:solidFill>
                  <a:schemeClr val="tx1"/>
                </a:solidFill>
              </a:defRPr>
            </a:lvl1pPr>
          </a:lstStyle>
          <a:p>
            <a:endParaRPr lang="en-AU" dirty="0"/>
          </a:p>
        </p:txBody>
      </p:sp>
      <p:sp>
        <p:nvSpPr>
          <p:cNvPr id="31" name="Slide Number Placeholder 5"/>
          <p:cNvSpPr>
            <a:spLocks noGrp="1"/>
          </p:cNvSpPr>
          <p:nvPr>
            <p:ph type="sldNum" sz="quarter" idx="12"/>
          </p:nvPr>
        </p:nvSpPr>
        <p:spPr>
          <a:xfrm>
            <a:off x="6553200" y="6356350"/>
            <a:ext cx="2133600" cy="365125"/>
          </a:xfrm>
        </p:spPr>
        <p:txBody>
          <a:bodyPr/>
          <a:lstStyle>
            <a:lvl1pPr>
              <a:defRPr>
                <a:solidFill>
                  <a:schemeClr val="tx1"/>
                </a:solidFill>
              </a:defRPr>
            </a:lvl1pPr>
          </a:lstStyle>
          <a:p>
            <a:fld id="{701A81BB-3121-4AF0-98D3-C70394B79744}" type="slidenum">
              <a:rPr lang="en-AU" smtClean="0"/>
              <a:pPr/>
              <a:t>‹#›</a:t>
            </a:fld>
            <a:endParaRPr lang="en-AU" dirty="0"/>
          </a:p>
        </p:txBody>
      </p:sp>
    </p:spTree>
    <p:extLst>
      <p:ext uri="{BB962C8B-B14F-4D97-AF65-F5344CB8AC3E}">
        <p14:creationId xmlns:p14="http://schemas.microsoft.com/office/powerpoint/2010/main" xmlns="" val="348807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8"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373911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8"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hasCustomPrompt="1"/>
          </p:nvPr>
        </p:nvSpPr>
        <p:spPr>
          <a:xfrm>
            <a:off x="753925" y="1484784"/>
            <a:ext cx="7772400" cy="1362075"/>
          </a:xfrm>
        </p:spPr>
        <p:txBody>
          <a:bodyPr anchor="t"/>
          <a:lstStyle>
            <a:lvl1pPr algn="ctr">
              <a:defRPr lang="en-US" sz="4400" b="1" kern="1200" dirty="0" smtClean="0">
                <a:solidFill>
                  <a:schemeClr val="bg1"/>
                </a:solidFill>
                <a:latin typeface="Calibri" pitchFamily="34" charset="0"/>
                <a:ea typeface="ＭＳ Ｐゴシック" pitchFamily="34" charset="-128"/>
                <a:cs typeface="+mn-cs"/>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1574800" y="4406107"/>
            <a:ext cx="6985000" cy="1500187"/>
          </a:xfrm>
        </p:spPr>
        <p:txBody>
          <a:bodyPr anchor="ct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151235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9"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4400" b="1" kern="1200" smtClean="0">
                <a:solidFill>
                  <a:schemeClr val="bg1"/>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249448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11"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4400" b="1" kern="1200" smtClean="0">
                <a:solidFill>
                  <a:schemeClr val="bg1"/>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76330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7"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4400" b="1" kern="1200" smtClean="0">
                <a:solidFill>
                  <a:schemeClr val="bg1"/>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3859724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6"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3033588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9"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42956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p:txBody>
          <a:bodyPr/>
          <a:lstStyle>
            <a:lvl1pPr>
              <a:defRPr lang="en-US" sz="4400" b="1" kern="1200" dirty="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Content Placeholder 2"/>
          <p:cNvSpPr>
            <a:spLocks noGrp="1"/>
          </p:cNvSpPr>
          <p:nvPr>
            <p:ph idx="1"/>
          </p:nvPr>
        </p:nvSpPr>
        <p:spPr>
          <a:xfrm>
            <a:off x="1592140" y="1600200"/>
            <a:ext cx="709466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80507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9"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739130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8"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lang="en-AU" sz="4400" b="1" kern="1200" dirty="0" smtClean="0">
                <a:solidFill>
                  <a:schemeClr val="bg1"/>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247293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8971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pic>
        <p:nvPicPr>
          <p:cNvPr id="8" name="Picture 11" descr="COTA_W-MARK_REV.eps"/>
          <p:cNvPicPr>
            <a:picLocks noChangeAspect="1"/>
          </p:cNvPicPr>
          <p:nvPr userDrawn="1"/>
        </p:nvPicPr>
        <p:blipFill>
          <a:blip r:embed="rId2" cstate="print">
            <a:extLst>
              <a:ext uri="{28A0092B-C50C-407E-A947-70E740481C1C}">
                <a14:useLocalDpi xmlns:a14="http://schemas.microsoft.com/office/drawing/2010/main" xmlns="" val="0"/>
              </a:ext>
            </a:extLst>
          </a:blip>
          <a:srcRect l="38800" b="-5675"/>
          <a:stretch>
            <a:fillRect/>
          </a:stretch>
        </p:blipFill>
        <p:spPr bwMode="auto">
          <a:xfrm>
            <a:off x="0" y="4768850"/>
            <a:ext cx="1574800"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lvl1pPr>
              <a:defRPr lang="en-US" sz="4400" b="1" kern="1200" dirty="0" smtClean="0">
                <a:solidFill>
                  <a:schemeClr val="bg1"/>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899EFC9-C913-4A3E-821C-9FA0A300A64B}"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6907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hasCustomPrompt="1"/>
          </p:nvPr>
        </p:nvSpPr>
        <p:spPr>
          <a:xfrm>
            <a:off x="784464" y="2210941"/>
            <a:ext cx="7772400" cy="1362075"/>
          </a:xfrm>
        </p:spPr>
        <p:txBody>
          <a:bodyPr anchor="t">
            <a:normAutofit/>
          </a:bodyPr>
          <a:lstStyle>
            <a:lvl1pPr algn="l">
              <a:defRPr lang="en-US" sz="4000" b="1" kern="1200" smtClean="0">
                <a:solidFill>
                  <a:srgbClr val="F8971D"/>
                </a:solidFill>
                <a:latin typeface="Calibri" pitchFamily="34" charset="0"/>
                <a:ea typeface="ＭＳ Ｐゴシック" pitchFamily="34" charset="-128"/>
                <a:cs typeface="+mn-cs"/>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1592140" y="4653136"/>
            <a:ext cx="6935296"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293782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p:txBody>
          <a:bodyPr/>
          <a:lstStyle>
            <a:lvl1pPr>
              <a:defRPr lang="en-US" sz="4400" b="1" kern="120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396371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p:txBody>
          <a:bodyPr/>
          <a:lstStyle>
            <a:lvl1pPr>
              <a:defRPr lang="en-US" sz="4400" b="1" kern="120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419674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p:txBody>
          <a:bodyPr/>
          <a:lstStyle>
            <a:lvl1pPr>
              <a:defRPr lang="en-US" sz="4400" b="1" kern="120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291562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Date Placeholder 1"/>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108843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a:xfrm>
            <a:off x="457200" y="273050"/>
            <a:ext cx="3008313" cy="1162050"/>
          </a:xfrm>
        </p:spPr>
        <p:txBody>
          <a:bodyPr anchor="b">
            <a:noAutofit/>
          </a:bodyPr>
          <a:lstStyle>
            <a:lvl1pPr algn="l">
              <a:defRPr lang="en-AU" sz="2800" b="1" kern="1200" dirty="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lang="en-US" sz="3200" b="1" kern="1200" dirty="0" smtClean="0">
                <a:solidFill>
                  <a:srgbClr val="F8971D"/>
                </a:solidFill>
                <a:latin typeface="Calibri" pitchFamily="34" charset="0"/>
                <a:ea typeface="ＭＳ Ｐゴシック" pitchFamily="34" charset="-128"/>
                <a:cs typeface="+mn-cs"/>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fld id="{76A46085-8056-4B0A-9DD2-5F5434E07EAD}" type="datetimeFigureOut">
              <a:rPr lang="en-AU" smtClean="0"/>
              <a:pPr/>
              <a:t>30/08/2017</a:t>
            </a:fld>
            <a:endParaRPr lang="en-AU"/>
          </a:p>
        </p:txBody>
      </p:sp>
      <p:sp>
        <p:nvSpPr>
          <p:cNvPr id="6" name="Footer Placeholder 5"/>
          <p:cNvSpPr>
            <a:spLocks noGrp="1"/>
          </p:cNvSpPr>
          <p:nvPr>
            <p:ph type="ftr" sz="quarter" idx="11"/>
          </p:nvPr>
        </p:nvSpPr>
        <p:spPr/>
        <p:txBody>
          <a:bodyPr/>
          <a:lstStyle>
            <a:lvl1pPr>
              <a:defRPr>
                <a:latin typeface="+mn-lt"/>
              </a:defRPr>
            </a:lvl1pPr>
          </a:lstStyle>
          <a:p>
            <a:endParaRPr lang="en-AU"/>
          </a:p>
        </p:txBody>
      </p:sp>
      <p:sp>
        <p:nvSpPr>
          <p:cNvPr id="7" name="Slide Number Placeholder 6"/>
          <p:cNvSpPr>
            <a:spLocks noGrp="1"/>
          </p:cNvSpPr>
          <p:nvPr>
            <p:ph type="sldNum" sz="quarter" idx="12"/>
          </p:nvPr>
        </p:nvSpPr>
        <p:spPr/>
        <p:txBody>
          <a:bodyPr/>
          <a:lstStyle>
            <a:lvl1pPr>
              <a:defRPr>
                <a:latin typeface="+mn-lt"/>
              </a:defRPr>
            </a:lvl1p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216705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6" descr="COTA ppt template bases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COTA_W-MARK_CMYK.jpg"/>
          <p:cNvPicPr>
            <a:picLocks noChangeAspect="1"/>
          </p:cNvPicPr>
          <p:nvPr/>
        </p:nvPicPr>
        <p:blipFill>
          <a:blip r:embed="rId3" cstate="print">
            <a:duotone>
              <a:prstClr val="black"/>
              <a:schemeClr val="accent6">
                <a:tint val="45000"/>
                <a:satMod val="400000"/>
              </a:schemeClr>
            </a:duotone>
          </a:blip>
          <a:srcRect l="35665" b="23327"/>
          <a:stretch>
            <a:fillRect/>
          </a:stretch>
        </p:blipFill>
        <p:spPr>
          <a:xfrm>
            <a:off x="-92735" y="5066675"/>
            <a:ext cx="1684875" cy="1791325"/>
          </a:xfrm>
          <a:prstGeom prst="rect">
            <a:avLst/>
          </a:prstGeom>
        </p:spPr>
      </p:pic>
      <p:sp>
        <p:nvSpPr>
          <p:cNvPr id="2" name="Title 1"/>
          <p:cNvSpPr>
            <a:spLocks noGrp="1"/>
          </p:cNvSpPr>
          <p:nvPr>
            <p:ph type="title"/>
          </p:nvPr>
        </p:nvSpPr>
        <p:spPr>
          <a:xfrm>
            <a:off x="1792288" y="4800600"/>
            <a:ext cx="5486400" cy="566738"/>
          </a:xfrm>
        </p:spPr>
        <p:txBody>
          <a:bodyPr anchor="b">
            <a:noAutofit/>
          </a:bodyPr>
          <a:lstStyle>
            <a:lvl1pPr algn="l">
              <a:defRPr lang="en-US" sz="2400" b="1" kern="1200" smtClean="0">
                <a:solidFill>
                  <a:srgbClr val="F8971D"/>
                </a:solidFill>
                <a:latin typeface="Calibri" pitchFamily="34" charset="0"/>
                <a:ea typeface="ＭＳ Ｐゴシック" pitchFamily="34" charset="-128"/>
                <a:cs typeface="+mn-cs"/>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46085-8056-4B0A-9DD2-5F5434E07EAD}" type="datetimeFigureOut">
              <a:rPr lang="en-AU" smtClean="0"/>
              <a:pPr/>
              <a:t>30/08/2017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13170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76A46085-8056-4B0A-9DD2-5F5434E07EAD}" type="datetimeFigureOut">
              <a:rPr lang="en-AU" smtClean="0"/>
              <a:pPr/>
              <a:t>30/08/2017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DB96673-28D1-4770-AD22-23AC87EE7ED1}" type="slidenum">
              <a:rPr lang="en-AU" smtClean="0"/>
              <a:pPr/>
              <a:t>‹#›</a:t>
            </a:fld>
            <a:endParaRPr lang="en-AU"/>
          </a:p>
        </p:txBody>
      </p:sp>
    </p:spTree>
    <p:extLst>
      <p:ext uri="{BB962C8B-B14F-4D97-AF65-F5344CB8AC3E}">
        <p14:creationId xmlns:p14="http://schemas.microsoft.com/office/powerpoint/2010/main" xmlns="" val="1265759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lang="en-US" sz="4400" b="1" kern="1200" dirty="0" smtClean="0">
          <a:solidFill>
            <a:srgbClr val="F8971D"/>
          </a:solidFill>
          <a:latin typeface="Calibri" pitchFamily="34" charset="0"/>
          <a:ea typeface="ＭＳ Ｐゴシック" pitchFamily="34" charset="-128"/>
          <a:cs typeface="+mn-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899EFC9-C913-4A3E-821C-9FA0A300A64B}" type="datetimeFigureOut">
              <a:rPr lang="en-AU" smtClean="0"/>
              <a:pPr/>
              <a:t>30/08/2017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9E472DC1-7D59-4D94-BB8E-991DB2FD0959}" type="slidenum">
              <a:rPr lang="en-AU" smtClean="0"/>
              <a:pPr/>
              <a:t>‹#›</a:t>
            </a:fld>
            <a:endParaRPr lang="en-AU"/>
          </a:p>
        </p:txBody>
      </p:sp>
    </p:spTree>
    <p:extLst>
      <p:ext uri="{BB962C8B-B14F-4D97-AF65-F5344CB8AC3E}">
        <p14:creationId xmlns:p14="http://schemas.microsoft.com/office/powerpoint/2010/main" xmlns="" val="464732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92162"/>
          </a:xfrm>
        </p:spPr>
        <p:txBody>
          <a:bodyPr/>
          <a:lstStyle/>
          <a:p>
            <a:r>
              <a:rPr lang="en-AU" dirty="0" smtClean="0"/>
              <a:t>About this PowerPoint</a:t>
            </a:r>
            <a:endParaRPr lang="en-AU" dirty="0"/>
          </a:p>
        </p:txBody>
      </p:sp>
      <p:sp>
        <p:nvSpPr>
          <p:cNvPr id="3" name="Content Placeholder 2"/>
          <p:cNvSpPr>
            <a:spLocks noGrp="1"/>
          </p:cNvSpPr>
          <p:nvPr>
            <p:ph idx="1"/>
          </p:nvPr>
        </p:nvSpPr>
        <p:spPr>
          <a:xfrm>
            <a:off x="457200" y="1219200"/>
            <a:ext cx="8229600" cy="4724400"/>
          </a:xfrm>
        </p:spPr>
        <p:txBody>
          <a:bodyPr>
            <a:normAutofit fontScale="85000" lnSpcReduction="20000"/>
          </a:bodyPr>
          <a:lstStyle/>
          <a:p>
            <a:pPr>
              <a:buNone/>
            </a:pPr>
            <a:r>
              <a:rPr lang="en-AU" dirty="0" smtClean="0"/>
              <a:t>COTA Tasmania has developed this PowerPoint as a starting point for council staff to present information about Liveable Communities to council and community.</a:t>
            </a:r>
          </a:p>
          <a:p>
            <a:pPr>
              <a:buNone/>
            </a:pPr>
            <a:r>
              <a:rPr lang="en-AU" dirty="0" smtClean="0"/>
              <a:t>Information presented in this PowerPoint has been sourced from the Liveable Communities Grants Program Toolkit.</a:t>
            </a:r>
          </a:p>
          <a:p>
            <a:pPr>
              <a:buNone/>
            </a:pPr>
            <a:r>
              <a:rPr lang="en-AU" dirty="0" smtClean="0"/>
              <a:t>This PowerPoint provides only a framework for presentation and should be adapted and developed to specific audiences and needs</a:t>
            </a:r>
            <a:r>
              <a:rPr lang="en-AU" dirty="0" smtClean="0"/>
              <a:t>. Please change the template and information accordingly.</a:t>
            </a:r>
            <a:endParaRPr lang="en-AU" dirty="0" smtClean="0"/>
          </a:p>
          <a:p>
            <a:pPr>
              <a:buNone/>
            </a:pPr>
            <a:r>
              <a:rPr lang="en-AU" dirty="0" smtClean="0"/>
              <a:t>For more information, please contact COTA Tasmania on 6231 3265 or email RosalindH@cotatas.org.au.</a:t>
            </a:r>
            <a:endParaRPr lang="en-AU" dirty="0"/>
          </a:p>
        </p:txBody>
      </p:sp>
      <p:grpSp>
        <p:nvGrpSpPr>
          <p:cNvPr id="6" name="Group 5"/>
          <p:cNvGrpSpPr/>
          <p:nvPr/>
        </p:nvGrpSpPr>
        <p:grpSpPr>
          <a:xfrm>
            <a:off x="6858000" y="5791200"/>
            <a:ext cx="2286000" cy="914400"/>
            <a:chOff x="6858000" y="5791200"/>
            <a:chExt cx="2286000" cy="914400"/>
          </a:xfrm>
        </p:grpSpPr>
        <p:sp>
          <p:nvSpPr>
            <p:cNvPr id="5" name="Rectangle 4"/>
            <p:cNvSpPr/>
            <p:nvPr/>
          </p:nvSpPr>
          <p:spPr>
            <a:xfrm>
              <a:off x="6858000" y="5791200"/>
              <a:ext cx="2133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COTA TASMANIA.tif"/>
            <p:cNvPicPr>
              <a:picLocks noChangeAspect="1"/>
            </p:cNvPicPr>
            <p:nvPr/>
          </p:nvPicPr>
          <p:blipFill>
            <a:blip r:embed="rId3" cstate="print">
              <a:clrChange>
                <a:clrFrom>
                  <a:srgbClr val="FFFFFE"/>
                </a:clrFrom>
                <a:clrTo>
                  <a:srgbClr val="FFFFFE">
                    <a:alpha val="0"/>
                  </a:srgbClr>
                </a:clrTo>
              </a:clrChange>
            </a:blip>
            <a:srcRect t="3323" b="46824"/>
            <a:stretch>
              <a:fillRect/>
            </a:stretch>
          </p:blipFill>
          <p:spPr>
            <a:xfrm>
              <a:off x="6871608" y="5791200"/>
              <a:ext cx="2272392" cy="90550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fontScale="90000"/>
          </a:bodyPr>
          <a:lstStyle/>
          <a:p>
            <a:r>
              <a:rPr lang="en-AU" dirty="0" smtClean="0"/>
              <a:t>How do we become a Liveable Community</a:t>
            </a:r>
            <a:r>
              <a:rPr lang="en-AU" baseline="30000" dirty="0" smtClean="0"/>
              <a:t>5</a:t>
            </a:r>
            <a:r>
              <a:rPr lang="en-AU" dirty="0" smtClean="0"/>
              <a:t>?</a:t>
            </a:r>
            <a:endParaRPr lang="en-AU" dirty="0"/>
          </a:p>
        </p:txBody>
      </p:sp>
      <p:sp>
        <p:nvSpPr>
          <p:cNvPr id="3" name="Content Placeholder 2"/>
          <p:cNvSpPr>
            <a:spLocks noGrp="1"/>
          </p:cNvSpPr>
          <p:nvPr>
            <p:ph idx="1"/>
          </p:nvPr>
        </p:nvSpPr>
        <p:spPr>
          <a:xfrm>
            <a:off x="381000" y="1524000"/>
            <a:ext cx="7772400" cy="5029200"/>
          </a:xfrm>
        </p:spPr>
        <p:txBody>
          <a:bodyPr>
            <a:normAutofit fontScale="77500" lnSpcReduction="20000"/>
          </a:bodyPr>
          <a:lstStyle/>
          <a:p>
            <a:pPr marL="514350" indent="-514350">
              <a:spcBef>
                <a:spcPts val="1200"/>
              </a:spcBef>
              <a:buFont typeface="+mj-lt"/>
              <a:buAutoNum type="arabicPeriod"/>
            </a:pPr>
            <a:r>
              <a:rPr lang="en-AU" dirty="0" smtClean="0"/>
              <a:t>Engage with older people in your community to identify its liveability</a:t>
            </a:r>
          </a:p>
          <a:p>
            <a:pPr marL="514350" indent="-514350">
              <a:spcBef>
                <a:spcPts val="1200"/>
              </a:spcBef>
              <a:buFont typeface="+mj-lt"/>
              <a:buAutoNum type="arabicPeriod"/>
            </a:pPr>
            <a:r>
              <a:rPr lang="en-AU" dirty="0" smtClean="0"/>
              <a:t>Establish a Liveability (or Age-Friendly) Committee</a:t>
            </a:r>
          </a:p>
          <a:p>
            <a:pPr marL="514350" indent="-514350">
              <a:spcBef>
                <a:spcPts val="1200"/>
              </a:spcBef>
              <a:buFont typeface="+mj-lt"/>
              <a:buAutoNum type="arabicPeriod"/>
            </a:pPr>
            <a:r>
              <a:rPr lang="en-AU" dirty="0" smtClean="0"/>
              <a:t>Have a liveability resolution passed by your local government</a:t>
            </a:r>
          </a:p>
          <a:p>
            <a:pPr marL="514350" indent="-514350">
              <a:spcBef>
                <a:spcPts val="1200"/>
              </a:spcBef>
              <a:buFont typeface="+mj-lt"/>
              <a:buAutoNum type="arabicPeriod"/>
            </a:pPr>
            <a:r>
              <a:rPr lang="en-AU" dirty="0" smtClean="0"/>
              <a:t>Conduct a liveability assessment of your community</a:t>
            </a:r>
          </a:p>
          <a:p>
            <a:pPr marL="1062990" lvl="2" indent="-514350">
              <a:spcBef>
                <a:spcPts val="1200"/>
              </a:spcBef>
            </a:pPr>
            <a:r>
              <a:rPr lang="en-AU" dirty="0" smtClean="0"/>
              <a:t>Develop a community profile</a:t>
            </a:r>
          </a:p>
          <a:p>
            <a:pPr marL="1062990" lvl="2" indent="-514350">
              <a:spcBef>
                <a:spcPts val="1200"/>
              </a:spcBef>
            </a:pPr>
            <a:r>
              <a:rPr lang="en-AU" dirty="0" smtClean="0"/>
              <a:t>Undertake a consultation process</a:t>
            </a:r>
          </a:p>
          <a:p>
            <a:pPr marL="1062990" lvl="2" indent="-514350">
              <a:spcBef>
                <a:spcPts val="1200"/>
              </a:spcBef>
            </a:pPr>
            <a:r>
              <a:rPr lang="en-AU" dirty="0" smtClean="0"/>
              <a:t>Complete the assessment</a:t>
            </a:r>
          </a:p>
          <a:p>
            <a:pPr marL="1062990" lvl="2" indent="-514350">
              <a:spcBef>
                <a:spcPts val="1200"/>
              </a:spcBef>
            </a:pPr>
            <a:r>
              <a:rPr lang="en-AU" dirty="0" smtClean="0"/>
              <a:t>Publish the assessment and share results</a:t>
            </a:r>
          </a:p>
          <a:p>
            <a:pPr marL="514350" indent="-514350">
              <a:spcBef>
                <a:spcPts val="1200"/>
              </a:spcBef>
              <a:buFont typeface="+mj-lt"/>
              <a:buAutoNum type="arabicPeriod"/>
            </a:pPr>
            <a:r>
              <a:rPr lang="en-AU" dirty="0" smtClean="0"/>
              <a:t>Develop and implement an action plan</a:t>
            </a:r>
            <a:endParaRPr lang="en-AU" dirty="0"/>
          </a:p>
        </p:txBody>
      </p:sp>
      <p:pic>
        <p:nvPicPr>
          <p:cNvPr id="6" name="Picture 5"/>
          <p:cNvPicPr/>
          <p:nvPr/>
        </p:nvPicPr>
        <p:blipFill>
          <a:blip r:embed="rId3" cstate="print"/>
          <a:srcRect/>
          <a:stretch>
            <a:fillRect/>
          </a:stretch>
        </p:blipFill>
        <p:spPr bwMode="auto">
          <a:xfrm>
            <a:off x="6055713" y="3962400"/>
            <a:ext cx="3088287" cy="26255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944562"/>
          </a:xfrm>
        </p:spPr>
        <p:txBody>
          <a:bodyPr>
            <a:normAutofit/>
          </a:bodyPr>
          <a:lstStyle/>
          <a:p>
            <a:r>
              <a:rPr lang="en-AU" dirty="0" smtClean="0"/>
              <a:t>Community engagement is essential</a:t>
            </a:r>
            <a:endParaRPr lang="en-AU" dirty="0"/>
          </a:p>
        </p:txBody>
      </p:sp>
      <p:sp>
        <p:nvSpPr>
          <p:cNvPr id="3" name="Content Placeholder 2"/>
          <p:cNvSpPr>
            <a:spLocks noGrp="1"/>
          </p:cNvSpPr>
          <p:nvPr>
            <p:ph idx="1"/>
          </p:nvPr>
        </p:nvSpPr>
        <p:spPr>
          <a:xfrm>
            <a:off x="381000" y="1371600"/>
            <a:ext cx="8001000" cy="5181600"/>
          </a:xfrm>
        </p:spPr>
        <p:txBody>
          <a:bodyPr>
            <a:normAutofit/>
          </a:bodyPr>
          <a:lstStyle/>
          <a:p>
            <a:r>
              <a:rPr lang="en-AU" dirty="0" smtClean="0"/>
              <a:t>Engagement benefits those who participate, council and the community at large</a:t>
            </a:r>
          </a:p>
          <a:p>
            <a:r>
              <a:rPr lang="en-AU" dirty="0" smtClean="0"/>
              <a:t>Use a range of methods to engage the whole of community</a:t>
            </a:r>
          </a:p>
          <a:p>
            <a:pPr lvl="1"/>
            <a:r>
              <a:rPr lang="en-AU" b="1" u="sng" dirty="0" smtClean="0"/>
              <a:t>Don’t assume everyone is online</a:t>
            </a:r>
          </a:p>
          <a:p>
            <a:r>
              <a:rPr lang="en-AU" dirty="0" smtClean="0"/>
              <a:t>Always provide feedback</a:t>
            </a:r>
          </a:p>
          <a:p>
            <a:pPr>
              <a:buNone/>
            </a:pPr>
            <a:endParaRPr lang="en-AU" dirty="0" smtClean="0"/>
          </a:p>
          <a:p>
            <a:pPr marL="0" indent="0" algn="ctr">
              <a:buNone/>
            </a:pPr>
            <a:r>
              <a:rPr lang="en-AU" dirty="0" smtClean="0"/>
              <a:t>Expect to learn something new when engaging with your community</a:t>
            </a:r>
          </a:p>
        </p:txBody>
      </p:sp>
      <p:pic>
        <p:nvPicPr>
          <p:cNvPr id="4" name="Picture 3"/>
          <p:cNvPicPr/>
          <p:nvPr/>
        </p:nvPicPr>
        <p:blipFill>
          <a:blip r:embed="rId3" cstate="print">
            <a:clrChange>
              <a:clrFrom>
                <a:srgbClr val="FFFFFF"/>
              </a:clrFrom>
              <a:clrTo>
                <a:srgbClr val="FFFFFF">
                  <a:alpha val="0"/>
                </a:srgbClr>
              </a:clrTo>
            </a:clrChange>
          </a:blip>
          <a:srcRect l="52885" t="17836" r="17308" b="19639"/>
          <a:stretch>
            <a:fillRect/>
          </a:stretch>
        </p:blipFill>
        <p:spPr bwMode="auto">
          <a:xfrm>
            <a:off x="7315200" y="2667000"/>
            <a:ext cx="1630862" cy="272899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96962"/>
          </a:xfrm>
        </p:spPr>
        <p:txBody>
          <a:bodyPr>
            <a:normAutofit fontScale="90000"/>
          </a:bodyPr>
          <a:lstStyle/>
          <a:p>
            <a:r>
              <a:rPr lang="en-AU" dirty="0" smtClean="0"/>
              <a:t>10 simple ways to improve community liveability</a:t>
            </a:r>
            <a:endParaRPr lang="en-AU" dirty="0"/>
          </a:p>
        </p:txBody>
      </p:sp>
      <p:sp>
        <p:nvSpPr>
          <p:cNvPr id="3" name="Content Placeholder 2"/>
          <p:cNvSpPr>
            <a:spLocks noGrp="1"/>
          </p:cNvSpPr>
          <p:nvPr>
            <p:ph idx="1"/>
          </p:nvPr>
        </p:nvSpPr>
        <p:spPr>
          <a:xfrm>
            <a:off x="304800" y="1219200"/>
            <a:ext cx="5791200" cy="5181600"/>
          </a:xfrm>
        </p:spPr>
        <p:txBody>
          <a:bodyPr>
            <a:normAutofit fontScale="77500" lnSpcReduction="20000"/>
          </a:bodyPr>
          <a:lstStyle/>
          <a:p>
            <a:r>
              <a:rPr lang="en-AU" dirty="0" smtClean="0"/>
              <a:t>Remove ageist language and imagery</a:t>
            </a:r>
          </a:p>
          <a:p>
            <a:r>
              <a:rPr lang="en-AU" dirty="0" smtClean="0"/>
              <a:t>Support existing community groups</a:t>
            </a:r>
          </a:p>
          <a:p>
            <a:r>
              <a:rPr lang="en-AU" dirty="0" smtClean="0"/>
              <a:t>Improve your community’s </a:t>
            </a:r>
            <a:r>
              <a:rPr lang="en-AU" dirty="0" err="1" smtClean="0"/>
              <a:t>walkability</a:t>
            </a:r>
            <a:endParaRPr lang="en-AU" dirty="0" smtClean="0"/>
          </a:p>
          <a:p>
            <a:r>
              <a:rPr lang="en-AU" dirty="0" smtClean="0"/>
              <a:t>Foster intergenerational relationships</a:t>
            </a:r>
          </a:p>
          <a:p>
            <a:r>
              <a:rPr lang="en-AU" dirty="0" smtClean="0"/>
              <a:t>Provide service, event and activity information</a:t>
            </a:r>
          </a:p>
          <a:p>
            <a:r>
              <a:rPr lang="en-AU" dirty="0" smtClean="0"/>
              <a:t>Improve workplace attitudes</a:t>
            </a:r>
          </a:p>
          <a:p>
            <a:r>
              <a:rPr lang="en-AU" dirty="0" smtClean="0"/>
              <a:t>Prevent illegal parking in disabled parking spots</a:t>
            </a:r>
          </a:p>
          <a:p>
            <a:r>
              <a:rPr lang="en-AU" dirty="0" smtClean="0"/>
              <a:t>Raise awareness about community issues</a:t>
            </a:r>
          </a:p>
          <a:p>
            <a:r>
              <a:rPr lang="en-AU" dirty="0" smtClean="0"/>
              <a:t>Host events to talk to members of the community</a:t>
            </a:r>
          </a:p>
          <a:p>
            <a:r>
              <a:rPr lang="en-AU" dirty="0" smtClean="0"/>
              <a:t>Work with other councils</a:t>
            </a:r>
            <a:endParaRPr lang="en-AU" dirty="0"/>
          </a:p>
        </p:txBody>
      </p:sp>
      <p:pic>
        <p:nvPicPr>
          <p:cNvPr id="4" name="Picture 3"/>
          <p:cNvPicPr/>
          <p:nvPr/>
        </p:nvPicPr>
        <p:blipFill>
          <a:blip r:embed="rId3" cstate="print"/>
          <a:srcRect l="26013" t="13577" r="27109" b="5615"/>
          <a:stretch>
            <a:fillRect/>
          </a:stretch>
        </p:blipFill>
        <p:spPr bwMode="auto">
          <a:xfrm>
            <a:off x="6096000" y="1828800"/>
            <a:ext cx="2831583" cy="3891516"/>
          </a:xfrm>
          <a:prstGeom prst="rect">
            <a:avLst/>
          </a:prstGeom>
          <a:noFill/>
          <a:ln w="317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143000"/>
          </a:xfrm>
        </p:spPr>
        <p:txBody>
          <a:bodyPr>
            <a:normAutofit fontScale="90000"/>
          </a:bodyPr>
          <a:lstStyle/>
          <a:p>
            <a:r>
              <a:rPr lang="en-AU" dirty="0" smtClean="0"/>
              <a:t>5 large ways to improve community liveability</a:t>
            </a:r>
            <a:endParaRPr lang="en-AU" dirty="0"/>
          </a:p>
        </p:txBody>
      </p:sp>
      <p:sp>
        <p:nvSpPr>
          <p:cNvPr id="3" name="Content Placeholder 2"/>
          <p:cNvSpPr>
            <a:spLocks noGrp="1"/>
          </p:cNvSpPr>
          <p:nvPr>
            <p:ph idx="1"/>
          </p:nvPr>
        </p:nvSpPr>
        <p:spPr>
          <a:xfrm>
            <a:off x="304800" y="1295400"/>
            <a:ext cx="8686800" cy="4525963"/>
          </a:xfrm>
        </p:spPr>
        <p:txBody>
          <a:bodyPr>
            <a:normAutofit/>
          </a:bodyPr>
          <a:lstStyle/>
          <a:p>
            <a:r>
              <a:rPr lang="en-AU" sz="2800" dirty="0" smtClean="0"/>
              <a:t>Ensure community-wide disability access</a:t>
            </a:r>
          </a:p>
          <a:p>
            <a:r>
              <a:rPr lang="en-AU" sz="2800" dirty="0" smtClean="0"/>
              <a:t>Install traffic calming measures</a:t>
            </a:r>
          </a:p>
          <a:p>
            <a:r>
              <a:rPr lang="en-AU" sz="2800" dirty="0" smtClean="0"/>
              <a:t>Adopt universal design policies</a:t>
            </a:r>
          </a:p>
          <a:p>
            <a:r>
              <a:rPr lang="en-AU" sz="2800" dirty="0" smtClean="0"/>
              <a:t>Work with service providers of home care and support</a:t>
            </a:r>
          </a:p>
          <a:p>
            <a:r>
              <a:rPr lang="en-AU" sz="2800" dirty="0" smtClean="0"/>
              <a:t>Promote and support liveable businesses</a:t>
            </a:r>
            <a:endParaRPr lang="en-AU" sz="2800" dirty="0"/>
          </a:p>
        </p:txBody>
      </p:sp>
      <p:pic>
        <p:nvPicPr>
          <p:cNvPr id="4" name="Picture 3" descr="Ken Chapple X Gwen Pullyn Bernard Knowles Bev Pyke.jpg"/>
          <p:cNvPicPr/>
          <p:nvPr/>
        </p:nvPicPr>
        <p:blipFill>
          <a:blip r:embed="rId3" cstate="print"/>
          <a:stretch>
            <a:fillRect/>
          </a:stretch>
        </p:blipFill>
        <p:spPr>
          <a:xfrm>
            <a:off x="2778421" y="4080225"/>
            <a:ext cx="3587159" cy="2777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838200"/>
          </a:xfrm>
        </p:spPr>
        <p:txBody>
          <a:bodyPr/>
          <a:lstStyle/>
          <a:p>
            <a:r>
              <a:rPr lang="en-AU" dirty="0" smtClean="0"/>
              <a:t>Where to from here?</a:t>
            </a:r>
            <a:endParaRPr lang="en-AU" dirty="0"/>
          </a:p>
        </p:txBody>
      </p:sp>
      <p:sp>
        <p:nvSpPr>
          <p:cNvPr id="3" name="Content Placeholder 2"/>
          <p:cNvSpPr>
            <a:spLocks noGrp="1"/>
          </p:cNvSpPr>
          <p:nvPr>
            <p:ph idx="1"/>
          </p:nvPr>
        </p:nvSpPr>
        <p:spPr>
          <a:xfrm>
            <a:off x="609600" y="1295400"/>
            <a:ext cx="8077200" cy="4525963"/>
          </a:xfrm>
        </p:spPr>
        <p:txBody>
          <a:bodyPr>
            <a:normAutofit fontScale="92500"/>
          </a:bodyPr>
          <a:lstStyle/>
          <a:p>
            <a:r>
              <a:rPr lang="en-AU" dirty="0" smtClean="0"/>
              <a:t>Be inspired by models of Liveable Communities</a:t>
            </a:r>
          </a:p>
          <a:p>
            <a:pPr lvl="1"/>
            <a:r>
              <a:rPr lang="en-AU" dirty="0" smtClean="0"/>
              <a:t>Look at what international, Australian and Tasmanian communities are doing</a:t>
            </a:r>
          </a:p>
          <a:p>
            <a:r>
              <a:rPr lang="en-AU" dirty="0" smtClean="0"/>
              <a:t>Investigate funding and grants</a:t>
            </a:r>
          </a:p>
          <a:p>
            <a:pPr lvl="1"/>
            <a:r>
              <a:rPr lang="en-AU" dirty="0" smtClean="0"/>
              <a:t>Liveable Communities Grants program 2017-18</a:t>
            </a:r>
          </a:p>
          <a:p>
            <a:pPr lvl="1"/>
            <a:r>
              <a:rPr lang="en-AU" dirty="0" smtClean="0"/>
              <a:t>Australian Government Grant Connect</a:t>
            </a:r>
          </a:p>
          <a:p>
            <a:pPr lvl="1"/>
            <a:r>
              <a:rPr lang="en-AU" dirty="0" smtClean="0"/>
              <a:t>DPAC Grant programs</a:t>
            </a:r>
          </a:p>
          <a:p>
            <a:pPr lvl="1"/>
            <a:r>
              <a:rPr lang="en-AU" dirty="0" smtClean="0"/>
              <a:t>State Growth Grants</a:t>
            </a:r>
          </a:p>
          <a:p>
            <a:pPr lvl="1"/>
            <a:r>
              <a:rPr lang="en-AU" dirty="0" smtClean="0"/>
              <a:t>Tasmanian Community Fund</a:t>
            </a:r>
          </a:p>
          <a:p>
            <a:pPr lvl="1"/>
            <a:endParaRPr lang="en-AU" dirty="0" smtClean="0"/>
          </a:p>
        </p:txBody>
      </p:sp>
      <p:sp>
        <p:nvSpPr>
          <p:cNvPr id="38914" name="AutoShape 2" descr="Image result for paper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38916" name="Picture 4" descr="Image result for paper peopl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3000" y="4114800"/>
            <a:ext cx="4495800" cy="24051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AU" dirty="0" smtClean="0"/>
              <a:t>Liveable Communities Grants Program Toolkit</a:t>
            </a:r>
            <a:endParaRPr lang="en-AU"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AU" dirty="0" smtClean="0"/>
              <a:t>Tasmania’s ageing population - Statistics</a:t>
            </a:r>
          </a:p>
          <a:p>
            <a:r>
              <a:rPr lang="en-AU" dirty="0" smtClean="0"/>
              <a:t>What is a Liveable Community?</a:t>
            </a:r>
          </a:p>
          <a:p>
            <a:r>
              <a:rPr lang="en-AU" dirty="0" smtClean="0"/>
              <a:t>How do we become a Liveable Community?</a:t>
            </a:r>
          </a:p>
          <a:p>
            <a:r>
              <a:rPr lang="en-AU" dirty="0" smtClean="0"/>
              <a:t>Communicating and engaging with your community</a:t>
            </a:r>
          </a:p>
          <a:p>
            <a:r>
              <a:rPr lang="en-AU" dirty="0" smtClean="0"/>
              <a:t>Digital technology and older Tasmanians</a:t>
            </a:r>
          </a:p>
          <a:p>
            <a:r>
              <a:rPr lang="en-AU" dirty="0" smtClean="0"/>
              <a:t>10 easy ways to improve your community’s liveability</a:t>
            </a:r>
          </a:p>
          <a:p>
            <a:r>
              <a:rPr lang="en-AU" dirty="0" smtClean="0"/>
              <a:t>5 large scale ways to improve your community’s liveability</a:t>
            </a:r>
          </a:p>
          <a:p>
            <a:r>
              <a:rPr lang="en-AU" dirty="0" smtClean="0"/>
              <a:t>Liveable Community resources</a:t>
            </a:r>
          </a:p>
          <a:p>
            <a:endParaRPr lang="en-AU" dirty="0" smtClean="0"/>
          </a:p>
          <a:p>
            <a:pPr>
              <a:buNone/>
            </a:pPr>
            <a:r>
              <a:rPr lang="en-AU" sz="1800" dirty="0" smtClean="0"/>
              <a:t>Developed by Council on the Ageing (COTA) Tasmania</a:t>
            </a:r>
          </a:p>
          <a:p>
            <a:endParaRPr lang="en-AU" dirty="0" smtClean="0"/>
          </a:p>
          <a:p>
            <a:endParaRPr lang="en-AU" dirty="0"/>
          </a:p>
        </p:txBody>
      </p:sp>
      <p:pic>
        <p:nvPicPr>
          <p:cNvPr id="4" name="Picture 3" descr="COTA TASMANIA.tif"/>
          <p:cNvPicPr>
            <a:picLocks noChangeAspect="1"/>
          </p:cNvPicPr>
          <p:nvPr/>
        </p:nvPicPr>
        <p:blipFill>
          <a:blip r:embed="rId3" cstate="print">
            <a:clrChange>
              <a:clrFrom>
                <a:srgbClr val="FFFFFE"/>
              </a:clrFrom>
              <a:clrTo>
                <a:srgbClr val="FFFFFE">
                  <a:alpha val="0"/>
                </a:srgbClr>
              </a:clrTo>
            </a:clrChange>
          </a:blip>
          <a:stretch>
            <a:fillRect/>
          </a:stretch>
        </p:blipFill>
        <p:spPr>
          <a:xfrm>
            <a:off x="6781800" y="4419600"/>
            <a:ext cx="2362200" cy="18881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14400"/>
          </a:xfrm>
        </p:spPr>
        <p:txBody>
          <a:bodyPr/>
          <a:lstStyle/>
          <a:p>
            <a:r>
              <a:rPr lang="en-AU" dirty="0" smtClean="0"/>
              <a:t>References</a:t>
            </a:r>
            <a:endParaRPr lang="en-AU" dirty="0"/>
          </a:p>
        </p:txBody>
      </p:sp>
      <p:sp>
        <p:nvSpPr>
          <p:cNvPr id="3" name="Content Placeholder 2"/>
          <p:cNvSpPr>
            <a:spLocks noGrp="1"/>
          </p:cNvSpPr>
          <p:nvPr>
            <p:ph idx="1"/>
          </p:nvPr>
        </p:nvSpPr>
        <p:spPr>
          <a:xfrm>
            <a:off x="228600" y="1447800"/>
            <a:ext cx="8763000" cy="4572000"/>
          </a:xfrm>
        </p:spPr>
        <p:txBody>
          <a:bodyPr>
            <a:normAutofit/>
          </a:bodyPr>
          <a:lstStyle/>
          <a:p>
            <a:pPr>
              <a:buNone/>
            </a:pPr>
            <a:r>
              <a:rPr lang="en-AU" sz="1800" dirty="0" smtClean="0"/>
              <a:t>1. AARP </a:t>
            </a:r>
            <a:r>
              <a:rPr lang="en-AU" sz="1800" dirty="0" err="1" smtClean="0"/>
              <a:t>Livable</a:t>
            </a:r>
            <a:r>
              <a:rPr lang="en-AU" sz="1800" dirty="0" smtClean="0"/>
              <a:t> Communities: www.aarp.org/livable-communities </a:t>
            </a:r>
          </a:p>
          <a:p>
            <a:pPr>
              <a:buNone/>
            </a:pPr>
            <a:r>
              <a:rPr lang="en-AU" sz="1800" dirty="0" smtClean="0"/>
              <a:t>2. WHO Age-friendly Cities: A Guide: www.who.int/ageing/age_friendly_cities_guide/en</a:t>
            </a:r>
          </a:p>
          <a:p>
            <a:pPr>
              <a:buNone/>
            </a:pPr>
            <a:r>
              <a:rPr lang="en-AU" sz="1800" dirty="0" smtClean="0"/>
              <a:t>3. Australian Bureau of Statistics: 2016 Census </a:t>
            </a:r>
            <a:r>
              <a:rPr lang="en-AU" sz="1800" dirty="0" err="1" smtClean="0"/>
              <a:t>QuickStats</a:t>
            </a:r>
            <a:r>
              <a:rPr lang="en-AU" sz="1800" dirty="0" smtClean="0"/>
              <a:t> Tasmania</a:t>
            </a:r>
          </a:p>
          <a:p>
            <a:pPr>
              <a:buNone/>
            </a:pPr>
            <a:r>
              <a:rPr lang="en-AU" sz="1800" dirty="0" smtClean="0"/>
              <a:t>4. Australian Bureau of Statistics: 2011 Census </a:t>
            </a:r>
            <a:r>
              <a:rPr lang="en-AU" sz="1800" dirty="0" err="1" smtClean="0"/>
              <a:t>QuickStats</a:t>
            </a:r>
            <a:r>
              <a:rPr lang="en-AU" sz="1800" dirty="0" smtClean="0"/>
              <a:t> Tasmania</a:t>
            </a:r>
          </a:p>
          <a:p>
            <a:pPr>
              <a:buNone/>
            </a:pPr>
            <a:r>
              <a:rPr lang="en-AU" sz="1800" dirty="0" smtClean="0"/>
              <a:t>5. Building Age-Friendly Communities: A guide for local action, Alberta Government: www.seniors-housing.alberta.ca/documents/AgeFriendly-Guide-2012.pdf</a:t>
            </a:r>
          </a:p>
          <a:p>
            <a:pPr>
              <a:buNone/>
            </a:pPr>
            <a:endParaRPr lang="en-AU" sz="1800" dirty="0" smtClean="0"/>
          </a:p>
          <a:p>
            <a:pPr>
              <a:buNone/>
            </a:pPr>
            <a:endParaRPr lang="en-A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Liveable Communities</a:t>
            </a:r>
            <a:endParaRPr lang="en-AU" dirty="0"/>
          </a:p>
        </p:txBody>
      </p:sp>
      <p:sp>
        <p:nvSpPr>
          <p:cNvPr id="3" name="Subtitle 2"/>
          <p:cNvSpPr>
            <a:spLocks noGrp="1"/>
          </p:cNvSpPr>
          <p:nvPr>
            <p:ph type="subTitle" idx="1"/>
          </p:nvPr>
        </p:nvSpPr>
        <p:spPr/>
        <p:txBody>
          <a:bodyPr/>
          <a:lstStyle/>
          <a:p>
            <a:r>
              <a:rPr lang="en-AU" dirty="0" smtClean="0"/>
              <a:t>The what, why, who and how </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792162"/>
          </a:xfrm>
        </p:spPr>
        <p:txBody>
          <a:bodyPr/>
          <a:lstStyle/>
          <a:p>
            <a:r>
              <a:rPr lang="en-AU" dirty="0" smtClean="0"/>
              <a:t>What is a Liveable Community?</a:t>
            </a:r>
            <a:endParaRPr lang="en-AU" dirty="0"/>
          </a:p>
        </p:txBody>
      </p:sp>
      <p:sp>
        <p:nvSpPr>
          <p:cNvPr id="3" name="Content Placeholder 2"/>
          <p:cNvSpPr>
            <a:spLocks noGrp="1"/>
          </p:cNvSpPr>
          <p:nvPr>
            <p:ph idx="1"/>
          </p:nvPr>
        </p:nvSpPr>
        <p:spPr>
          <a:xfrm>
            <a:off x="304800" y="1295400"/>
            <a:ext cx="8382000" cy="4038600"/>
          </a:xfrm>
        </p:spPr>
        <p:txBody>
          <a:bodyPr>
            <a:normAutofit/>
          </a:bodyPr>
          <a:lstStyle/>
          <a:p>
            <a:pPr marL="0" indent="0" algn="ctr">
              <a:buNone/>
            </a:pPr>
            <a:r>
              <a:rPr lang="en-AU" sz="2600" dirty="0" smtClean="0"/>
              <a:t>A liveable community is one that is safe and secure, has affordable and appropriate housing and transportation options, and supportive community features and services. </a:t>
            </a:r>
          </a:p>
          <a:p>
            <a:pPr marL="0" indent="0" algn="ctr">
              <a:buNone/>
            </a:pPr>
            <a:endParaRPr lang="en-US" sz="2600" dirty="0" smtClean="0"/>
          </a:p>
          <a:p>
            <a:pPr marL="0" indent="0" algn="ctr">
              <a:buNone/>
            </a:pPr>
            <a:r>
              <a:rPr lang="en-AU" sz="2600" dirty="0" smtClean="0"/>
              <a:t>Once in place, those resources enhance personal independence; allow residents to age in place; and foster residents’ engagement in the community’s civic, economic, and social life</a:t>
            </a:r>
            <a:r>
              <a:rPr lang="en-AU" sz="2600" baseline="30000" dirty="0" smtClean="0"/>
              <a:t>1</a:t>
            </a:r>
            <a:r>
              <a:rPr lang="en-AU" sz="2600" dirty="0" smtClean="0"/>
              <a:t>. </a:t>
            </a:r>
          </a:p>
        </p:txBody>
      </p:sp>
      <p:pic>
        <p:nvPicPr>
          <p:cNvPr id="4" name="Picture 3"/>
          <p:cNvPicPr/>
          <p:nvPr/>
        </p:nvPicPr>
        <p:blipFill>
          <a:blip r:embed="rId3" cstate="print"/>
          <a:srcRect l="48101" t="20277" r="21114" b="50660"/>
          <a:stretch>
            <a:fillRect/>
          </a:stretch>
        </p:blipFill>
        <p:spPr bwMode="auto">
          <a:xfrm>
            <a:off x="152400" y="4724400"/>
            <a:ext cx="2667000" cy="1968631"/>
          </a:xfrm>
          <a:prstGeom prst="rect">
            <a:avLst/>
          </a:prstGeom>
          <a:noFill/>
          <a:ln w="9525">
            <a:noFill/>
            <a:miter lim="800000"/>
            <a:headEnd/>
            <a:tailEnd/>
          </a:ln>
        </p:spPr>
      </p:pic>
      <p:pic>
        <p:nvPicPr>
          <p:cNvPr id="6" name="Picture 5"/>
          <p:cNvPicPr/>
          <p:nvPr/>
        </p:nvPicPr>
        <p:blipFill>
          <a:blip r:embed="rId3" cstate="print"/>
          <a:srcRect l="48101" t="20277" r="21114" b="50660"/>
          <a:stretch>
            <a:fillRect/>
          </a:stretch>
        </p:blipFill>
        <p:spPr bwMode="auto">
          <a:xfrm flipH="1">
            <a:off x="6248400" y="4648200"/>
            <a:ext cx="2667000" cy="204483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fontScale="90000"/>
          </a:bodyPr>
          <a:lstStyle/>
          <a:p>
            <a:pPr algn="ctr"/>
            <a:r>
              <a:rPr lang="en-AU" dirty="0" smtClean="0"/>
              <a:t>The World Health Organisation’s</a:t>
            </a:r>
            <a:br>
              <a:rPr lang="en-AU" dirty="0" smtClean="0"/>
            </a:br>
            <a:r>
              <a:rPr lang="en-AU" dirty="0" smtClean="0"/>
              <a:t>8 domains of liveability</a:t>
            </a:r>
            <a:r>
              <a:rPr lang="en-AU" baseline="30000" dirty="0" smtClean="0"/>
              <a:t>2</a:t>
            </a:r>
            <a:endParaRPr lang="en-AU" baseline="30000" dirty="0"/>
          </a:p>
        </p:txBody>
      </p:sp>
      <p:pic>
        <p:nvPicPr>
          <p:cNvPr id="4" name="Picture 3"/>
          <p:cNvPicPr/>
          <p:nvPr/>
        </p:nvPicPr>
        <p:blipFill>
          <a:blip r:embed="rId3" cstate="print"/>
          <a:srcRect/>
          <a:stretch>
            <a:fillRect/>
          </a:stretch>
        </p:blipFill>
        <p:spPr bwMode="auto">
          <a:xfrm>
            <a:off x="1600200" y="1295400"/>
            <a:ext cx="5562600" cy="47291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68362"/>
          </a:xfrm>
        </p:spPr>
        <p:txBody>
          <a:bodyPr>
            <a:normAutofit fontScale="90000"/>
          </a:bodyPr>
          <a:lstStyle/>
          <a:p>
            <a:r>
              <a:rPr lang="en-AU" dirty="0" smtClean="0"/>
              <a:t>Liveable Communities benefit everyone</a:t>
            </a:r>
            <a:endParaRPr lang="en-AU" dirty="0"/>
          </a:p>
        </p:txBody>
      </p:sp>
      <p:sp>
        <p:nvSpPr>
          <p:cNvPr id="3" name="Content Placeholder 2"/>
          <p:cNvSpPr>
            <a:spLocks noGrp="1"/>
          </p:cNvSpPr>
          <p:nvPr>
            <p:ph idx="1"/>
          </p:nvPr>
        </p:nvSpPr>
        <p:spPr>
          <a:xfrm>
            <a:off x="685800" y="1295400"/>
            <a:ext cx="7772400" cy="2514600"/>
          </a:xfrm>
        </p:spPr>
        <p:txBody>
          <a:bodyPr>
            <a:normAutofit fontScale="85000" lnSpcReduction="10000"/>
          </a:bodyPr>
          <a:lstStyle/>
          <a:p>
            <a:r>
              <a:rPr lang="en-AU" dirty="0" smtClean="0"/>
              <a:t>Promote healthy, supported and inclusive living</a:t>
            </a:r>
          </a:p>
          <a:p>
            <a:r>
              <a:rPr lang="en-AU" dirty="0" smtClean="0"/>
              <a:t>Allow people of all abilities, backgrounds, circumstances and ages to access and enjoy services and community features</a:t>
            </a:r>
          </a:p>
          <a:p>
            <a:r>
              <a:rPr lang="en-AU" dirty="0" smtClean="0"/>
              <a:t>Foster respect and inclusion across the whole of community</a:t>
            </a:r>
            <a:endParaRPr lang="en-AU" dirty="0"/>
          </a:p>
        </p:txBody>
      </p:sp>
      <p:pic>
        <p:nvPicPr>
          <p:cNvPr id="19460" name="Picture 4" descr="Image result for disability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33800" y="3581400"/>
            <a:ext cx="1676400" cy="1655446"/>
          </a:xfrm>
          <a:prstGeom prst="rect">
            <a:avLst/>
          </a:prstGeom>
          <a:noFill/>
        </p:spPr>
      </p:pic>
      <p:pic>
        <p:nvPicPr>
          <p:cNvPr id="19464" name="Picture 8"/>
          <p:cNvPicPr>
            <a:picLocks noChangeAspect="1" noChangeArrowheads="1"/>
          </p:cNvPicPr>
          <p:nvPr/>
        </p:nvPicPr>
        <p:blipFill>
          <a:blip r:embed="rId4" cstate="print"/>
          <a:srcRect/>
          <a:stretch>
            <a:fillRect/>
          </a:stretch>
        </p:blipFill>
        <p:spPr bwMode="auto">
          <a:xfrm>
            <a:off x="5486400" y="5029200"/>
            <a:ext cx="2324100" cy="1162050"/>
          </a:xfrm>
          <a:prstGeom prst="rect">
            <a:avLst/>
          </a:prstGeom>
          <a:noFill/>
          <a:ln w="9525">
            <a:noFill/>
            <a:miter lim="800000"/>
            <a:headEnd/>
            <a:tailEnd/>
          </a:ln>
          <a:effectLst/>
        </p:spPr>
      </p:pic>
      <p:pic>
        <p:nvPicPr>
          <p:cNvPr id="19458" name="Picture 2" descr="Image result for family"/>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76400" y="4800600"/>
            <a:ext cx="2000250" cy="1600200"/>
          </a:xfrm>
          <a:prstGeom prst="rect">
            <a:avLst/>
          </a:prstGeom>
          <a:noFill/>
        </p:spPr>
      </p:pic>
      <p:grpSp>
        <p:nvGrpSpPr>
          <p:cNvPr id="22" name="Group 21"/>
          <p:cNvGrpSpPr/>
          <p:nvPr/>
        </p:nvGrpSpPr>
        <p:grpSpPr>
          <a:xfrm>
            <a:off x="3276600" y="5562600"/>
            <a:ext cx="571157" cy="617621"/>
            <a:chOff x="6599664" y="3810000"/>
            <a:chExt cx="1401340" cy="1447800"/>
          </a:xfrm>
        </p:grpSpPr>
        <p:sp>
          <p:nvSpPr>
            <p:cNvPr id="11" name="Pie 10"/>
            <p:cNvSpPr/>
            <p:nvPr/>
          </p:nvSpPr>
          <p:spPr>
            <a:xfrm flipH="1">
              <a:off x="6858003" y="3810000"/>
              <a:ext cx="1143001" cy="1143001"/>
            </a:xfrm>
            <a:prstGeom prst="pie">
              <a:avLst/>
            </a:prstGeom>
            <a:solidFill>
              <a:srgbClr val="1F1F1F"/>
            </a:solidFill>
            <a:ln>
              <a:solidFill>
                <a:srgbClr val="1F1F1F"/>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Oval 11"/>
            <p:cNvSpPr/>
            <p:nvPr/>
          </p:nvSpPr>
          <p:spPr>
            <a:xfrm>
              <a:off x="7010400" y="4953000"/>
              <a:ext cx="304800" cy="304800"/>
            </a:xfrm>
            <a:prstGeom prst="ellipse">
              <a:avLst/>
            </a:prstGeom>
            <a:solidFill>
              <a:srgbClr val="1F1F1F"/>
            </a:solidFill>
            <a:ln>
              <a:solidFill>
                <a:srgbClr val="1F1F1F"/>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7543800" y="4953000"/>
              <a:ext cx="304800" cy="304800"/>
            </a:xfrm>
            <a:prstGeom prst="ellipse">
              <a:avLst/>
            </a:prstGeom>
            <a:solidFill>
              <a:srgbClr val="1F1F1F"/>
            </a:solidFill>
            <a:ln>
              <a:solidFill>
                <a:srgbClr val="1F1F1F"/>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p:cNvCxnSpPr/>
            <p:nvPr/>
          </p:nvCxnSpPr>
          <p:spPr>
            <a:xfrm flipH="1" flipV="1">
              <a:off x="6599664" y="3947886"/>
              <a:ext cx="1169225" cy="1169228"/>
            </a:xfrm>
            <a:prstGeom prst="line">
              <a:avLst/>
            </a:prstGeom>
            <a:ln w="38100" cap="rnd" cmpd="sng">
              <a:solidFill>
                <a:srgbClr val="1F1F1F"/>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152204" y="4305135"/>
              <a:ext cx="560873" cy="724063"/>
            </a:xfrm>
            <a:prstGeom prst="line">
              <a:avLst/>
            </a:prstGeom>
            <a:ln w="38100">
              <a:solidFill>
                <a:srgbClr val="1F1F1F"/>
              </a:solidFill>
            </a:ln>
          </p:spPr>
          <p:style>
            <a:lnRef idx="1">
              <a:schemeClr val="accent1"/>
            </a:lnRef>
            <a:fillRef idx="0">
              <a:schemeClr val="accent1"/>
            </a:fillRef>
            <a:effectRef idx="0">
              <a:schemeClr val="accent1"/>
            </a:effectRef>
            <a:fontRef idx="minor">
              <a:schemeClr val="tx1"/>
            </a:fontRef>
          </p:style>
        </p:cxnSp>
      </p:grpSp>
      <p:pic>
        <p:nvPicPr>
          <p:cNvPr id="23" name="Picture 10" descr="Image result for older person silhouette icon"/>
          <p:cNvPicPr>
            <a:picLocks noChangeAspect="1" noChangeArrowheads="1"/>
          </p:cNvPicPr>
          <p:nvPr/>
        </p:nvPicPr>
        <p:blipFill>
          <a:blip r:embed="rId6" cstate="print"/>
          <a:srcRect/>
          <a:stretch>
            <a:fillRect/>
          </a:stretch>
        </p:blipFill>
        <p:spPr bwMode="auto">
          <a:xfrm>
            <a:off x="533400" y="4114800"/>
            <a:ext cx="1143000" cy="1143000"/>
          </a:xfrm>
          <a:prstGeom prst="rect">
            <a:avLst/>
          </a:prstGeom>
          <a:noFill/>
        </p:spPr>
      </p:pic>
      <p:sp>
        <p:nvSpPr>
          <p:cNvPr id="19470" name="AutoShape 14" descr="Image result for out of pocket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9474" name="AutoShape 18" descr="Image result for out of pocket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9475" name="Picture 19"/>
          <p:cNvPicPr>
            <a:picLocks noChangeAspect="1" noChangeArrowheads="1"/>
          </p:cNvPicPr>
          <p:nvPr/>
        </p:nvPicPr>
        <p:blipFill>
          <a:blip r:embed="rId7" cstate="print">
            <a:clrChange>
              <a:clrFrom>
                <a:srgbClr val="FFFFFF"/>
              </a:clrFrom>
              <a:clrTo>
                <a:srgbClr val="FFFFFF">
                  <a:alpha val="0"/>
                </a:srgbClr>
              </a:clrTo>
            </a:clrChange>
          </a:blip>
          <a:srcRect l="73750" t="57813" r="16250" b="23437"/>
          <a:stretch>
            <a:fillRect/>
          </a:stretch>
        </p:blipFill>
        <p:spPr bwMode="auto">
          <a:xfrm>
            <a:off x="7848600" y="3810000"/>
            <a:ext cx="9398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792162"/>
          </a:xfrm>
        </p:spPr>
        <p:txBody>
          <a:bodyPr>
            <a:normAutofit/>
          </a:bodyPr>
          <a:lstStyle/>
          <a:p>
            <a:r>
              <a:rPr lang="en-AU" dirty="0" smtClean="0"/>
              <a:t>Population ageing is a global trend</a:t>
            </a:r>
            <a:endParaRPr lang="en-AU" dirty="0"/>
          </a:p>
        </p:txBody>
      </p:sp>
      <p:sp>
        <p:nvSpPr>
          <p:cNvPr id="3" name="Content Placeholder 2"/>
          <p:cNvSpPr>
            <a:spLocks noGrp="1"/>
          </p:cNvSpPr>
          <p:nvPr>
            <p:ph idx="1"/>
          </p:nvPr>
        </p:nvSpPr>
        <p:spPr>
          <a:xfrm>
            <a:off x="685800" y="1447800"/>
            <a:ext cx="7772400" cy="5105400"/>
          </a:xfrm>
        </p:spPr>
        <p:txBody>
          <a:bodyPr>
            <a:normAutofit fontScale="85000" lnSpcReduction="10000"/>
          </a:bodyPr>
          <a:lstStyle/>
          <a:p>
            <a:r>
              <a:rPr lang="en-AU" dirty="0" smtClean="0"/>
              <a:t>Healthcare is improving and fertility rates are decreasing</a:t>
            </a:r>
          </a:p>
          <a:p>
            <a:r>
              <a:rPr lang="en-AU" dirty="0" smtClean="0"/>
              <a:t>An ageing population presents some challenges for community, but also a great many opportunities</a:t>
            </a:r>
          </a:p>
          <a:p>
            <a:r>
              <a:rPr lang="en-AU" dirty="0" smtClean="0"/>
              <a:t>The proportion of Australia’s population over 65 years old has increased from 14.0% in 2011 to 15.7% in 2016</a:t>
            </a:r>
            <a:r>
              <a:rPr lang="en-AU" baseline="30000" dirty="0" smtClean="0"/>
              <a:t>3,4</a:t>
            </a:r>
          </a:p>
          <a:p>
            <a:pPr>
              <a:buNone/>
            </a:pPr>
            <a:endParaRPr lang="en-AU" dirty="0" smtClean="0"/>
          </a:p>
          <a:p>
            <a:pPr marL="0" indent="0" algn="ctr">
              <a:buNone/>
            </a:pPr>
            <a:r>
              <a:rPr lang="en-AU" b="1" dirty="0" smtClean="0"/>
              <a:t>Communities must be prepared to support people of all physical abilities and backgrounds to live independent and meaningful lives at every stage of life, now and into the future.</a:t>
            </a:r>
          </a:p>
        </p:txBody>
      </p:sp>
      <p:sp>
        <p:nvSpPr>
          <p:cNvPr id="21506" name="AutoShape 2" descr="Image result for out of pocket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normAutofit fontScale="90000"/>
          </a:bodyPr>
          <a:lstStyle/>
          <a:p>
            <a:r>
              <a:rPr lang="en-AU" dirty="0" smtClean="0"/>
              <a:t>Tasmania has the oldest population in Australia</a:t>
            </a:r>
            <a:r>
              <a:rPr lang="en-AU" baseline="30000" dirty="0" smtClean="0"/>
              <a:t>3,4</a:t>
            </a:r>
            <a:endParaRPr lang="en-AU" dirty="0"/>
          </a:p>
        </p:txBody>
      </p:sp>
      <p:sp>
        <p:nvSpPr>
          <p:cNvPr id="93" name="Content Placeholder 2"/>
          <p:cNvSpPr>
            <a:spLocks noGrp="1"/>
          </p:cNvSpPr>
          <p:nvPr>
            <p:ph idx="1"/>
          </p:nvPr>
        </p:nvSpPr>
        <p:spPr>
          <a:xfrm>
            <a:off x="152400" y="1295400"/>
            <a:ext cx="3429000" cy="4953000"/>
          </a:xfrm>
        </p:spPr>
        <p:txBody>
          <a:bodyPr>
            <a:normAutofit/>
          </a:bodyPr>
          <a:lstStyle/>
          <a:p>
            <a:pPr marL="0" indent="0" algn="ctr">
              <a:buNone/>
            </a:pPr>
            <a:r>
              <a:rPr lang="en-AU" dirty="0" smtClean="0"/>
              <a:t>The proportion of Tasmania’s population aged over 65 years increased by 3.4% from 2011 to 2016, compared to a national increase of 1.7%.</a:t>
            </a:r>
          </a:p>
          <a:p>
            <a:endParaRPr lang="en-AU" dirty="0"/>
          </a:p>
        </p:txBody>
      </p:sp>
      <p:grpSp>
        <p:nvGrpSpPr>
          <p:cNvPr id="97" name="Group 96"/>
          <p:cNvGrpSpPr/>
          <p:nvPr/>
        </p:nvGrpSpPr>
        <p:grpSpPr>
          <a:xfrm>
            <a:off x="3581400" y="1143000"/>
            <a:ext cx="5334000" cy="5541545"/>
            <a:chOff x="3581400" y="1143000"/>
            <a:chExt cx="5334000" cy="5541545"/>
          </a:xfrm>
        </p:grpSpPr>
        <p:grpSp>
          <p:nvGrpSpPr>
            <p:cNvPr id="76" name="Group 75"/>
            <p:cNvGrpSpPr/>
            <p:nvPr/>
          </p:nvGrpSpPr>
          <p:grpSpPr>
            <a:xfrm>
              <a:off x="6248400" y="1143000"/>
              <a:ext cx="2477175" cy="2788747"/>
              <a:chOff x="5410200" y="2826432"/>
              <a:chExt cx="2553375" cy="2874531"/>
            </a:xfrm>
          </p:grpSpPr>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t="7576"/>
              <a:stretch>
                <a:fillRect/>
              </a:stretch>
            </p:blipFill>
            <p:spPr bwMode="auto">
              <a:xfrm>
                <a:off x="5410200" y="2826432"/>
                <a:ext cx="2514600" cy="2874531"/>
              </a:xfrm>
              <a:prstGeom prst="rect">
                <a:avLst/>
              </a:prstGeom>
              <a:noFill/>
              <a:ln w="9525">
                <a:noFill/>
                <a:miter lim="800000"/>
                <a:headEnd/>
                <a:tailEnd/>
              </a:ln>
              <a:effectLst/>
            </p:spPr>
          </p:pic>
          <p:sp>
            <p:nvSpPr>
              <p:cNvPr id="70" name="TextBox 69"/>
              <p:cNvSpPr txBox="1"/>
              <p:nvPr/>
            </p:nvSpPr>
            <p:spPr>
              <a:xfrm>
                <a:off x="5867400" y="4343400"/>
                <a:ext cx="2096175" cy="338554"/>
              </a:xfrm>
              <a:prstGeom prst="rect">
                <a:avLst/>
              </a:prstGeom>
              <a:noFill/>
            </p:spPr>
            <p:txBody>
              <a:bodyPr wrap="square" rtlCol="0">
                <a:spAutoFit/>
              </a:bodyPr>
              <a:lstStyle/>
              <a:p>
                <a:pPr algn="ctr"/>
                <a:r>
                  <a:rPr lang="en-AU" sz="1600" dirty="0" smtClean="0"/>
                  <a:t>Median age: 42</a:t>
                </a:r>
                <a:endParaRPr lang="en-AU" sz="1600" dirty="0"/>
              </a:p>
            </p:txBody>
          </p:sp>
          <p:sp>
            <p:nvSpPr>
              <p:cNvPr id="72" name="TextBox 71"/>
              <p:cNvSpPr txBox="1"/>
              <p:nvPr/>
            </p:nvSpPr>
            <p:spPr>
              <a:xfrm>
                <a:off x="6019800" y="4038600"/>
                <a:ext cx="1688667" cy="338554"/>
              </a:xfrm>
              <a:prstGeom prst="rect">
                <a:avLst/>
              </a:prstGeom>
              <a:noFill/>
            </p:spPr>
            <p:txBody>
              <a:bodyPr wrap="none" rtlCol="0">
                <a:spAutoFit/>
              </a:bodyPr>
              <a:lstStyle/>
              <a:p>
                <a:r>
                  <a:rPr lang="en-AU" sz="1600" dirty="0" smtClean="0"/>
                  <a:t>65 years+ = 19.4%</a:t>
                </a:r>
                <a:endParaRPr lang="en-AU" sz="1600" dirty="0"/>
              </a:p>
            </p:txBody>
          </p:sp>
        </p:grpSp>
        <p:grpSp>
          <p:nvGrpSpPr>
            <p:cNvPr id="75" name="Group 74"/>
            <p:cNvGrpSpPr/>
            <p:nvPr/>
          </p:nvGrpSpPr>
          <p:grpSpPr>
            <a:xfrm>
              <a:off x="3581400" y="1143000"/>
              <a:ext cx="2438400" cy="2834553"/>
              <a:chOff x="3048000" y="2894469"/>
              <a:chExt cx="2553375" cy="2820531"/>
            </a:xfrm>
          </p:grpSpPr>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t="7463"/>
              <a:stretch>
                <a:fillRect/>
              </a:stretch>
            </p:blipFill>
            <p:spPr bwMode="auto">
              <a:xfrm>
                <a:off x="3048000" y="2894469"/>
                <a:ext cx="2514600" cy="2820531"/>
              </a:xfrm>
              <a:prstGeom prst="rect">
                <a:avLst/>
              </a:prstGeom>
              <a:noFill/>
              <a:ln w="9525">
                <a:noFill/>
                <a:miter lim="800000"/>
                <a:headEnd/>
                <a:tailEnd/>
              </a:ln>
              <a:effectLst/>
            </p:spPr>
          </p:pic>
          <p:sp>
            <p:nvSpPr>
              <p:cNvPr id="71" name="TextBox 70"/>
              <p:cNvSpPr txBox="1"/>
              <p:nvPr/>
            </p:nvSpPr>
            <p:spPr>
              <a:xfrm>
                <a:off x="3505200" y="4343400"/>
                <a:ext cx="2096175" cy="338554"/>
              </a:xfrm>
              <a:prstGeom prst="rect">
                <a:avLst/>
              </a:prstGeom>
              <a:noFill/>
            </p:spPr>
            <p:txBody>
              <a:bodyPr wrap="square" rtlCol="0">
                <a:spAutoFit/>
              </a:bodyPr>
              <a:lstStyle/>
              <a:p>
                <a:pPr algn="ctr"/>
                <a:r>
                  <a:rPr lang="en-AU" sz="1600" dirty="0" smtClean="0"/>
                  <a:t>Median age: 40</a:t>
                </a:r>
                <a:endParaRPr lang="en-AU" sz="1600" dirty="0"/>
              </a:p>
            </p:txBody>
          </p:sp>
          <p:sp>
            <p:nvSpPr>
              <p:cNvPr id="74" name="TextBox 73"/>
              <p:cNvSpPr txBox="1"/>
              <p:nvPr/>
            </p:nvSpPr>
            <p:spPr>
              <a:xfrm>
                <a:off x="3657600" y="4038600"/>
                <a:ext cx="1688667" cy="338554"/>
              </a:xfrm>
              <a:prstGeom prst="rect">
                <a:avLst/>
              </a:prstGeom>
              <a:noFill/>
            </p:spPr>
            <p:txBody>
              <a:bodyPr wrap="none" rtlCol="0">
                <a:spAutoFit/>
              </a:bodyPr>
              <a:lstStyle/>
              <a:p>
                <a:r>
                  <a:rPr lang="en-AU" sz="1600" dirty="0" smtClean="0"/>
                  <a:t>65 years+ = 16.3%</a:t>
                </a:r>
                <a:endParaRPr lang="en-AU" sz="1600" dirty="0"/>
              </a:p>
            </p:txBody>
          </p:sp>
        </p:grpSp>
        <p:grpSp>
          <p:nvGrpSpPr>
            <p:cNvPr id="87" name="Group 86"/>
            <p:cNvGrpSpPr/>
            <p:nvPr/>
          </p:nvGrpSpPr>
          <p:grpSpPr>
            <a:xfrm>
              <a:off x="6400800" y="4114800"/>
              <a:ext cx="2514600" cy="2569745"/>
              <a:chOff x="6096000" y="3733800"/>
              <a:chExt cx="2286000" cy="2336132"/>
            </a:xfrm>
          </p:grpSpPr>
          <p:pic>
            <p:nvPicPr>
              <p:cNvPr id="10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96000" y="3733800"/>
                <a:ext cx="2286000" cy="2336132"/>
              </a:xfrm>
              <a:prstGeom prst="rect">
                <a:avLst/>
              </a:prstGeom>
              <a:noFill/>
              <a:ln w="9525">
                <a:noFill/>
                <a:miter lim="800000"/>
                <a:headEnd/>
                <a:tailEnd/>
              </a:ln>
              <a:effectLst/>
            </p:spPr>
          </p:pic>
          <p:sp>
            <p:nvSpPr>
              <p:cNvPr id="81" name="TextBox 80"/>
              <p:cNvSpPr txBox="1"/>
              <p:nvPr/>
            </p:nvSpPr>
            <p:spPr>
              <a:xfrm>
                <a:off x="6400800" y="4495800"/>
                <a:ext cx="1688667" cy="338554"/>
              </a:xfrm>
              <a:prstGeom prst="rect">
                <a:avLst/>
              </a:prstGeom>
              <a:noFill/>
            </p:spPr>
            <p:txBody>
              <a:bodyPr wrap="none" rtlCol="0">
                <a:spAutoFit/>
              </a:bodyPr>
              <a:lstStyle/>
              <a:p>
                <a:r>
                  <a:rPr lang="en-AU" sz="1600" dirty="0" smtClean="0"/>
                  <a:t>65 years+ = 15.7%</a:t>
                </a:r>
                <a:endParaRPr lang="en-AU" sz="1600" dirty="0"/>
              </a:p>
            </p:txBody>
          </p:sp>
          <p:sp>
            <p:nvSpPr>
              <p:cNvPr id="82" name="TextBox 81"/>
              <p:cNvSpPr txBox="1"/>
              <p:nvPr/>
            </p:nvSpPr>
            <p:spPr>
              <a:xfrm>
                <a:off x="6248400" y="4800600"/>
                <a:ext cx="2033619" cy="338554"/>
              </a:xfrm>
              <a:prstGeom prst="rect">
                <a:avLst/>
              </a:prstGeom>
              <a:noFill/>
            </p:spPr>
            <p:txBody>
              <a:bodyPr wrap="square" rtlCol="0">
                <a:spAutoFit/>
              </a:bodyPr>
              <a:lstStyle/>
              <a:p>
                <a:pPr algn="ctr"/>
                <a:r>
                  <a:rPr lang="en-AU" sz="1600" dirty="0" smtClean="0"/>
                  <a:t>Median age: 38</a:t>
                </a:r>
                <a:endParaRPr lang="en-AU" sz="1600" dirty="0"/>
              </a:p>
            </p:txBody>
          </p:sp>
        </p:grpSp>
        <p:grpSp>
          <p:nvGrpSpPr>
            <p:cNvPr id="90" name="Group 89"/>
            <p:cNvGrpSpPr/>
            <p:nvPr/>
          </p:nvGrpSpPr>
          <p:grpSpPr>
            <a:xfrm>
              <a:off x="3657600" y="4267200"/>
              <a:ext cx="2450824" cy="2266088"/>
              <a:chOff x="762000" y="4343400"/>
              <a:chExt cx="2450824" cy="2266088"/>
            </a:xfrm>
          </p:grpSpPr>
          <p:pic>
            <p:nvPicPr>
              <p:cNvPr id="10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343400"/>
                <a:ext cx="2450824" cy="2266088"/>
              </a:xfrm>
              <a:prstGeom prst="rect">
                <a:avLst/>
              </a:prstGeom>
              <a:noFill/>
              <a:ln w="9525">
                <a:noFill/>
                <a:miter lim="800000"/>
                <a:headEnd/>
                <a:tailEnd/>
              </a:ln>
              <a:effectLst/>
            </p:spPr>
          </p:pic>
          <p:sp>
            <p:nvSpPr>
              <p:cNvPr id="85" name="TextBox 84"/>
              <p:cNvSpPr txBox="1"/>
              <p:nvPr/>
            </p:nvSpPr>
            <p:spPr>
              <a:xfrm>
                <a:off x="1143000" y="5029200"/>
                <a:ext cx="1688667" cy="338554"/>
              </a:xfrm>
              <a:prstGeom prst="rect">
                <a:avLst/>
              </a:prstGeom>
              <a:noFill/>
            </p:spPr>
            <p:txBody>
              <a:bodyPr wrap="none" rtlCol="0">
                <a:spAutoFit/>
              </a:bodyPr>
              <a:lstStyle/>
              <a:p>
                <a:r>
                  <a:rPr lang="en-AU" sz="1600" dirty="0" smtClean="0"/>
                  <a:t>65 years+ = 14.0%</a:t>
                </a:r>
                <a:endParaRPr lang="en-AU" sz="1600" dirty="0"/>
              </a:p>
            </p:txBody>
          </p:sp>
          <p:sp>
            <p:nvSpPr>
              <p:cNvPr id="86" name="TextBox 85"/>
              <p:cNvSpPr txBox="1"/>
              <p:nvPr/>
            </p:nvSpPr>
            <p:spPr>
              <a:xfrm>
                <a:off x="990600" y="5334000"/>
                <a:ext cx="2033619" cy="338554"/>
              </a:xfrm>
              <a:prstGeom prst="rect">
                <a:avLst/>
              </a:prstGeom>
              <a:noFill/>
            </p:spPr>
            <p:txBody>
              <a:bodyPr wrap="square" rtlCol="0">
                <a:spAutoFit/>
              </a:bodyPr>
              <a:lstStyle/>
              <a:p>
                <a:pPr algn="ctr"/>
                <a:r>
                  <a:rPr lang="en-AU" sz="1600" dirty="0" smtClean="0"/>
                  <a:t>Median age: 37</a:t>
                </a:r>
                <a:endParaRPr lang="en-AU" sz="1600" dirty="0"/>
              </a:p>
            </p:txBody>
          </p:sp>
        </p:grpSp>
        <p:sp>
          <p:nvSpPr>
            <p:cNvPr id="89" name="TextBox 88"/>
            <p:cNvSpPr txBox="1"/>
            <p:nvPr/>
          </p:nvSpPr>
          <p:spPr>
            <a:xfrm>
              <a:off x="4572000" y="3886200"/>
              <a:ext cx="652743" cy="369332"/>
            </a:xfrm>
            <a:prstGeom prst="rect">
              <a:avLst/>
            </a:prstGeom>
            <a:noFill/>
          </p:spPr>
          <p:txBody>
            <a:bodyPr wrap="none" rtlCol="0">
              <a:spAutoFit/>
            </a:bodyPr>
            <a:lstStyle/>
            <a:p>
              <a:r>
                <a:rPr lang="en-AU" b="1" dirty="0" smtClean="0"/>
                <a:t>2011</a:t>
              </a:r>
              <a:endParaRPr lang="en-AU" b="1" dirty="0"/>
            </a:p>
          </p:txBody>
        </p:sp>
        <p:sp>
          <p:nvSpPr>
            <p:cNvPr id="91" name="TextBox 90"/>
            <p:cNvSpPr txBox="1"/>
            <p:nvPr/>
          </p:nvSpPr>
          <p:spPr>
            <a:xfrm>
              <a:off x="7315200" y="3886200"/>
              <a:ext cx="652743" cy="369332"/>
            </a:xfrm>
            <a:prstGeom prst="rect">
              <a:avLst/>
            </a:prstGeom>
            <a:noFill/>
          </p:spPr>
          <p:txBody>
            <a:bodyPr wrap="none" rtlCol="0">
              <a:spAutoFit/>
            </a:bodyPr>
            <a:lstStyle/>
            <a:p>
              <a:r>
                <a:rPr lang="en-AU" b="1" dirty="0" smtClean="0"/>
                <a:t>2016</a:t>
              </a:r>
              <a:endParaRPr lang="en-AU" b="1" dirty="0"/>
            </a:p>
          </p:txBody>
        </p:sp>
      </p:grpSp>
      <p:pic>
        <p:nvPicPr>
          <p:cNvPr id="96" name="Picture 95"/>
          <p:cNvPicPr/>
          <p:nvPr/>
        </p:nvPicPr>
        <p:blipFill>
          <a:blip r:embed="rId7" cstate="print"/>
          <a:srcRect/>
          <a:stretch>
            <a:fillRect/>
          </a:stretch>
        </p:blipFill>
        <p:spPr bwMode="auto">
          <a:xfrm>
            <a:off x="9296400" y="914400"/>
            <a:ext cx="4182583" cy="54840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792162"/>
          </a:xfrm>
        </p:spPr>
        <p:txBody>
          <a:bodyPr>
            <a:normAutofit fontScale="90000"/>
          </a:bodyPr>
          <a:lstStyle/>
          <a:p>
            <a:r>
              <a:rPr lang="en-AU" dirty="0" smtClean="0"/>
              <a:t>Populations in every LGA are ageing</a:t>
            </a:r>
            <a:endParaRPr lang="en-AU" dirty="0"/>
          </a:p>
        </p:txBody>
      </p:sp>
      <p:pic>
        <p:nvPicPr>
          <p:cNvPr id="163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1219200"/>
            <a:ext cx="8229600" cy="499403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AU" dirty="0" smtClean="0"/>
              <a:t>‘Your LGA statistics’</a:t>
            </a:r>
            <a:endParaRPr lang="en-AU" dirty="0"/>
          </a:p>
        </p:txBody>
      </p:sp>
      <p:sp>
        <p:nvSpPr>
          <p:cNvPr id="3" name="Content Placeholder 2"/>
          <p:cNvSpPr>
            <a:spLocks noGrp="1"/>
          </p:cNvSpPr>
          <p:nvPr>
            <p:ph idx="1"/>
          </p:nvPr>
        </p:nvSpPr>
        <p:spPr>
          <a:xfrm>
            <a:off x="457200" y="1447800"/>
            <a:ext cx="4343400" cy="4572000"/>
          </a:xfrm>
        </p:spPr>
        <p:txBody>
          <a:bodyPr>
            <a:normAutofit fontScale="92500" lnSpcReduction="20000"/>
          </a:bodyPr>
          <a:lstStyle/>
          <a:p>
            <a:r>
              <a:rPr lang="en-AU" dirty="0" smtClean="0"/>
              <a:t>The median age of </a:t>
            </a:r>
            <a:r>
              <a:rPr lang="en-AU" u="sng" dirty="0" smtClean="0"/>
              <a:t>LGA</a:t>
            </a:r>
            <a:r>
              <a:rPr lang="en-AU" dirty="0" smtClean="0"/>
              <a:t> increased from __ years in 2011 to __ years in 2016.</a:t>
            </a:r>
          </a:p>
          <a:p>
            <a:endParaRPr lang="en-AU" dirty="0" smtClean="0"/>
          </a:p>
          <a:p>
            <a:endParaRPr lang="en-AU" dirty="0" smtClean="0"/>
          </a:p>
          <a:p>
            <a:r>
              <a:rPr lang="en-AU" dirty="0" smtClean="0"/>
              <a:t>The proportion of </a:t>
            </a:r>
            <a:r>
              <a:rPr lang="en-AU" u="sng" dirty="0" smtClean="0"/>
              <a:t>LGAs</a:t>
            </a:r>
            <a:r>
              <a:rPr lang="en-AU" dirty="0" smtClean="0"/>
              <a:t> </a:t>
            </a:r>
            <a:r>
              <a:rPr lang="en-AU" dirty="0" smtClean="0"/>
              <a:t>population aged over 65 years increased from __% in 2011 to __% in 2016.</a:t>
            </a:r>
          </a:p>
          <a:p>
            <a:endParaRPr lang="en-AU" u="sng" dirty="0"/>
          </a:p>
        </p:txBody>
      </p:sp>
      <p:pic>
        <p:nvPicPr>
          <p:cNvPr id="4" name="Picture 9" descr="Image result for tasmania lga map"/>
          <p:cNvPicPr>
            <a:picLocks noChangeAspect="1" noChangeArrowheads="1"/>
          </p:cNvPicPr>
          <p:nvPr/>
        </p:nvPicPr>
        <p:blipFill>
          <a:blip r:embed="rId3" cstate="print"/>
          <a:srcRect/>
          <a:stretch>
            <a:fillRect/>
          </a:stretch>
        </p:blipFill>
        <p:spPr bwMode="auto">
          <a:xfrm>
            <a:off x="5181600" y="1219200"/>
            <a:ext cx="3587892" cy="4800600"/>
          </a:xfrm>
          <a:prstGeom prst="rect">
            <a:avLst/>
          </a:prstGeom>
          <a:noFill/>
        </p:spPr>
      </p:pic>
      <p:sp>
        <p:nvSpPr>
          <p:cNvPr id="8" name="Freeform 7"/>
          <p:cNvSpPr/>
          <p:nvPr/>
        </p:nvSpPr>
        <p:spPr>
          <a:xfrm>
            <a:off x="6515100" y="3689350"/>
            <a:ext cx="1085850" cy="1136650"/>
          </a:xfrm>
          <a:custGeom>
            <a:avLst/>
            <a:gdLst>
              <a:gd name="connsiteX0" fmla="*/ 628650 w 1085850"/>
              <a:gd name="connsiteY0" fmla="*/ 0 h 1136650"/>
              <a:gd name="connsiteX1" fmla="*/ 514350 w 1085850"/>
              <a:gd name="connsiteY1" fmla="*/ 38100 h 1136650"/>
              <a:gd name="connsiteX2" fmla="*/ 406400 w 1085850"/>
              <a:gd name="connsiteY2" fmla="*/ 25400 h 1136650"/>
              <a:gd name="connsiteX3" fmla="*/ 349250 w 1085850"/>
              <a:gd name="connsiteY3" fmla="*/ 19050 h 1136650"/>
              <a:gd name="connsiteX4" fmla="*/ 311150 w 1085850"/>
              <a:gd name="connsiteY4" fmla="*/ 50800 h 1136650"/>
              <a:gd name="connsiteX5" fmla="*/ 317500 w 1085850"/>
              <a:gd name="connsiteY5" fmla="*/ 88900 h 1136650"/>
              <a:gd name="connsiteX6" fmla="*/ 330200 w 1085850"/>
              <a:gd name="connsiteY6" fmla="*/ 120650 h 1136650"/>
              <a:gd name="connsiteX7" fmla="*/ 311150 w 1085850"/>
              <a:gd name="connsiteY7" fmla="*/ 177800 h 1136650"/>
              <a:gd name="connsiteX8" fmla="*/ 273050 w 1085850"/>
              <a:gd name="connsiteY8" fmla="*/ 234950 h 1136650"/>
              <a:gd name="connsiteX9" fmla="*/ 209550 w 1085850"/>
              <a:gd name="connsiteY9" fmla="*/ 260350 h 1136650"/>
              <a:gd name="connsiteX10" fmla="*/ 57150 w 1085850"/>
              <a:gd name="connsiteY10" fmla="*/ 311150 h 1136650"/>
              <a:gd name="connsiteX11" fmla="*/ 19050 w 1085850"/>
              <a:gd name="connsiteY11" fmla="*/ 317500 h 1136650"/>
              <a:gd name="connsiteX12" fmla="*/ 0 w 1085850"/>
              <a:gd name="connsiteY12" fmla="*/ 387350 h 1136650"/>
              <a:gd name="connsiteX13" fmla="*/ 0 w 1085850"/>
              <a:gd name="connsiteY13" fmla="*/ 444500 h 1136650"/>
              <a:gd name="connsiteX14" fmla="*/ 50800 w 1085850"/>
              <a:gd name="connsiteY14" fmla="*/ 565150 h 1136650"/>
              <a:gd name="connsiteX15" fmla="*/ 69850 w 1085850"/>
              <a:gd name="connsiteY15" fmla="*/ 685800 h 1136650"/>
              <a:gd name="connsiteX16" fmla="*/ 69850 w 1085850"/>
              <a:gd name="connsiteY16" fmla="*/ 685800 h 1136650"/>
              <a:gd name="connsiteX17" fmla="*/ 76200 w 1085850"/>
              <a:gd name="connsiteY17" fmla="*/ 781050 h 1136650"/>
              <a:gd name="connsiteX18" fmla="*/ 107950 w 1085850"/>
              <a:gd name="connsiteY18" fmla="*/ 819150 h 1136650"/>
              <a:gd name="connsiteX19" fmla="*/ 76200 w 1085850"/>
              <a:gd name="connsiteY19" fmla="*/ 895350 h 1136650"/>
              <a:gd name="connsiteX20" fmla="*/ 177800 w 1085850"/>
              <a:gd name="connsiteY20" fmla="*/ 965200 h 1136650"/>
              <a:gd name="connsiteX21" fmla="*/ 431800 w 1085850"/>
              <a:gd name="connsiteY21" fmla="*/ 1098550 h 1136650"/>
              <a:gd name="connsiteX22" fmla="*/ 520700 w 1085850"/>
              <a:gd name="connsiteY22" fmla="*/ 1092200 h 1136650"/>
              <a:gd name="connsiteX23" fmla="*/ 565150 w 1085850"/>
              <a:gd name="connsiteY23" fmla="*/ 1098550 h 1136650"/>
              <a:gd name="connsiteX24" fmla="*/ 635000 w 1085850"/>
              <a:gd name="connsiteY24" fmla="*/ 1136650 h 1136650"/>
              <a:gd name="connsiteX25" fmla="*/ 660400 w 1085850"/>
              <a:gd name="connsiteY25" fmla="*/ 1104900 h 1136650"/>
              <a:gd name="connsiteX26" fmla="*/ 692150 w 1085850"/>
              <a:gd name="connsiteY26" fmla="*/ 1104900 h 1136650"/>
              <a:gd name="connsiteX27" fmla="*/ 717550 w 1085850"/>
              <a:gd name="connsiteY27" fmla="*/ 1117600 h 1136650"/>
              <a:gd name="connsiteX28" fmla="*/ 736600 w 1085850"/>
              <a:gd name="connsiteY28" fmla="*/ 1117600 h 1136650"/>
              <a:gd name="connsiteX29" fmla="*/ 762000 w 1085850"/>
              <a:gd name="connsiteY29" fmla="*/ 1098550 h 1136650"/>
              <a:gd name="connsiteX30" fmla="*/ 793750 w 1085850"/>
              <a:gd name="connsiteY30" fmla="*/ 1130300 h 1136650"/>
              <a:gd name="connsiteX31" fmla="*/ 850900 w 1085850"/>
              <a:gd name="connsiteY31" fmla="*/ 1104900 h 1136650"/>
              <a:gd name="connsiteX32" fmla="*/ 869950 w 1085850"/>
              <a:gd name="connsiteY32" fmla="*/ 1104900 h 1136650"/>
              <a:gd name="connsiteX33" fmla="*/ 857250 w 1085850"/>
              <a:gd name="connsiteY33" fmla="*/ 1047750 h 1136650"/>
              <a:gd name="connsiteX34" fmla="*/ 869950 w 1085850"/>
              <a:gd name="connsiteY34" fmla="*/ 1016000 h 1136650"/>
              <a:gd name="connsiteX35" fmla="*/ 844550 w 1085850"/>
              <a:gd name="connsiteY35" fmla="*/ 977900 h 1136650"/>
              <a:gd name="connsiteX36" fmla="*/ 844550 w 1085850"/>
              <a:gd name="connsiteY36" fmla="*/ 933450 h 1136650"/>
              <a:gd name="connsiteX37" fmla="*/ 889000 w 1085850"/>
              <a:gd name="connsiteY37" fmla="*/ 876300 h 1136650"/>
              <a:gd name="connsiteX38" fmla="*/ 920750 w 1085850"/>
              <a:gd name="connsiteY38" fmla="*/ 863600 h 1136650"/>
              <a:gd name="connsiteX39" fmla="*/ 1003300 w 1085850"/>
              <a:gd name="connsiteY39" fmla="*/ 825500 h 1136650"/>
              <a:gd name="connsiteX40" fmla="*/ 977900 w 1085850"/>
              <a:gd name="connsiteY40" fmla="*/ 800100 h 1136650"/>
              <a:gd name="connsiteX41" fmla="*/ 984250 w 1085850"/>
              <a:gd name="connsiteY41" fmla="*/ 768350 h 1136650"/>
              <a:gd name="connsiteX42" fmla="*/ 984250 w 1085850"/>
              <a:gd name="connsiteY42" fmla="*/ 768350 h 1136650"/>
              <a:gd name="connsiteX43" fmla="*/ 1022350 w 1085850"/>
              <a:gd name="connsiteY43" fmla="*/ 711200 h 1136650"/>
              <a:gd name="connsiteX44" fmla="*/ 1016000 w 1085850"/>
              <a:gd name="connsiteY44" fmla="*/ 660400 h 1136650"/>
              <a:gd name="connsiteX45" fmla="*/ 990600 w 1085850"/>
              <a:gd name="connsiteY45" fmla="*/ 609600 h 1136650"/>
              <a:gd name="connsiteX46" fmla="*/ 1054100 w 1085850"/>
              <a:gd name="connsiteY46" fmla="*/ 533400 h 1136650"/>
              <a:gd name="connsiteX47" fmla="*/ 1085850 w 1085850"/>
              <a:gd name="connsiteY47" fmla="*/ 558800 h 1136650"/>
              <a:gd name="connsiteX48" fmla="*/ 1041400 w 1085850"/>
              <a:gd name="connsiteY48" fmla="*/ 419100 h 1136650"/>
              <a:gd name="connsiteX49" fmla="*/ 1003300 w 1085850"/>
              <a:gd name="connsiteY49" fmla="*/ 266700 h 1136650"/>
              <a:gd name="connsiteX50" fmla="*/ 946150 w 1085850"/>
              <a:gd name="connsiteY50" fmla="*/ 266700 h 1136650"/>
              <a:gd name="connsiteX51" fmla="*/ 863600 w 1085850"/>
              <a:gd name="connsiteY51" fmla="*/ 241300 h 1136650"/>
              <a:gd name="connsiteX52" fmla="*/ 819150 w 1085850"/>
              <a:gd name="connsiteY52" fmla="*/ 177800 h 1136650"/>
              <a:gd name="connsiteX53" fmla="*/ 806450 w 1085850"/>
              <a:gd name="connsiteY53" fmla="*/ 158750 h 1136650"/>
              <a:gd name="connsiteX54" fmla="*/ 749300 w 1085850"/>
              <a:gd name="connsiteY54" fmla="*/ 146050 h 1136650"/>
              <a:gd name="connsiteX55" fmla="*/ 692150 w 1085850"/>
              <a:gd name="connsiteY55" fmla="*/ 76200 h 1136650"/>
              <a:gd name="connsiteX56" fmla="*/ 628650 w 1085850"/>
              <a:gd name="connsiteY56" fmla="*/ 0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850" h="1136650">
                <a:moveTo>
                  <a:pt x="628650" y="0"/>
                </a:moveTo>
                <a:lnTo>
                  <a:pt x="514350" y="38100"/>
                </a:lnTo>
                <a:lnTo>
                  <a:pt x="406400" y="25400"/>
                </a:lnTo>
                <a:lnTo>
                  <a:pt x="349250" y="19050"/>
                </a:lnTo>
                <a:lnTo>
                  <a:pt x="311150" y="50800"/>
                </a:lnTo>
                <a:lnTo>
                  <a:pt x="317500" y="88900"/>
                </a:lnTo>
                <a:lnTo>
                  <a:pt x="330200" y="120650"/>
                </a:lnTo>
                <a:lnTo>
                  <a:pt x="311150" y="177800"/>
                </a:lnTo>
                <a:lnTo>
                  <a:pt x="273050" y="234950"/>
                </a:lnTo>
                <a:lnTo>
                  <a:pt x="209550" y="260350"/>
                </a:lnTo>
                <a:lnTo>
                  <a:pt x="57150" y="311150"/>
                </a:lnTo>
                <a:lnTo>
                  <a:pt x="19050" y="317500"/>
                </a:lnTo>
                <a:lnTo>
                  <a:pt x="0" y="387350"/>
                </a:lnTo>
                <a:lnTo>
                  <a:pt x="0" y="444500"/>
                </a:lnTo>
                <a:lnTo>
                  <a:pt x="50800" y="565150"/>
                </a:lnTo>
                <a:lnTo>
                  <a:pt x="69850" y="685800"/>
                </a:lnTo>
                <a:lnTo>
                  <a:pt x="69850" y="685800"/>
                </a:lnTo>
                <a:lnTo>
                  <a:pt x="76200" y="781050"/>
                </a:lnTo>
                <a:lnTo>
                  <a:pt x="107950" y="819150"/>
                </a:lnTo>
                <a:lnTo>
                  <a:pt x="76200" y="895350"/>
                </a:lnTo>
                <a:lnTo>
                  <a:pt x="177800" y="965200"/>
                </a:lnTo>
                <a:lnTo>
                  <a:pt x="431800" y="1098550"/>
                </a:lnTo>
                <a:lnTo>
                  <a:pt x="520700" y="1092200"/>
                </a:lnTo>
                <a:lnTo>
                  <a:pt x="565150" y="1098550"/>
                </a:lnTo>
                <a:lnTo>
                  <a:pt x="635000" y="1136650"/>
                </a:lnTo>
                <a:lnTo>
                  <a:pt x="660400" y="1104900"/>
                </a:lnTo>
                <a:lnTo>
                  <a:pt x="692150" y="1104900"/>
                </a:lnTo>
                <a:lnTo>
                  <a:pt x="717550" y="1117600"/>
                </a:lnTo>
                <a:lnTo>
                  <a:pt x="736600" y="1117600"/>
                </a:lnTo>
                <a:lnTo>
                  <a:pt x="762000" y="1098550"/>
                </a:lnTo>
                <a:lnTo>
                  <a:pt x="793750" y="1130300"/>
                </a:lnTo>
                <a:lnTo>
                  <a:pt x="850900" y="1104900"/>
                </a:lnTo>
                <a:lnTo>
                  <a:pt x="869950" y="1104900"/>
                </a:lnTo>
                <a:lnTo>
                  <a:pt x="857250" y="1047750"/>
                </a:lnTo>
                <a:lnTo>
                  <a:pt x="869950" y="1016000"/>
                </a:lnTo>
                <a:lnTo>
                  <a:pt x="844550" y="977900"/>
                </a:lnTo>
                <a:lnTo>
                  <a:pt x="844550" y="933450"/>
                </a:lnTo>
                <a:lnTo>
                  <a:pt x="889000" y="876300"/>
                </a:lnTo>
                <a:lnTo>
                  <a:pt x="920750" y="863600"/>
                </a:lnTo>
                <a:lnTo>
                  <a:pt x="1003300" y="825500"/>
                </a:lnTo>
                <a:lnTo>
                  <a:pt x="977900" y="800100"/>
                </a:lnTo>
                <a:lnTo>
                  <a:pt x="984250" y="768350"/>
                </a:lnTo>
                <a:lnTo>
                  <a:pt x="984250" y="768350"/>
                </a:lnTo>
                <a:lnTo>
                  <a:pt x="1022350" y="711200"/>
                </a:lnTo>
                <a:lnTo>
                  <a:pt x="1016000" y="660400"/>
                </a:lnTo>
                <a:lnTo>
                  <a:pt x="990600" y="609600"/>
                </a:lnTo>
                <a:lnTo>
                  <a:pt x="1054100" y="533400"/>
                </a:lnTo>
                <a:lnTo>
                  <a:pt x="1085850" y="558800"/>
                </a:lnTo>
                <a:lnTo>
                  <a:pt x="1041400" y="419100"/>
                </a:lnTo>
                <a:lnTo>
                  <a:pt x="1003300" y="266700"/>
                </a:lnTo>
                <a:lnTo>
                  <a:pt x="946150" y="266700"/>
                </a:lnTo>
                <a:lnTo>
                  <a:pt x="863600" y="241300"/>
                </a:lnTo>
                <a:lnTo>
                  <a:pt x="819150" y="177800"/>
                </a:lnTo>
                <a:lnTo>
                  <a:pt x="806450" y="158750"/>
                </a:lnTo>
                <a:lnTo>
                  <a:pt x="749300" y="146050"/>
                </a:lnTo>
                <a:lnTo>
                  <a:pt x="692150" y="76200"/>
                </a:lnTo>
                <a:lnTo>
                  <a:pt x="628650" y="0"/>
                </a:lnTo>
                <a:close/>
              </a:path>
            </a:pathLst>
          </a:custGeom>
          <a:solidFill>
            <a:srgbClr val="F56A2B"/>
          </a:solidFill>
          <a:ln>
            <a:solidFill>
              <a:srgbClr val="F56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rot="19416271">
            <a:off x="6095579" y="3874341"/>
            <a:ext cx="1970411" cy="646331"/>
          </a:xfrm>
          <a:prstGeom prst="rect">
            <a:avLst/>
          </a:prstGeom>
          <a:noFill/>
        </p:spPr>
        <p:txBody>
          <a:bodyPr wrap="none" rtlCol="0">
            <a:spAutoFit/>
          </a:bodyPr>
          <a:lstStyle/>
          <a:p>
            <a:r>
              <a:rPr lang="en-AU" sz="3600" dirty="0" smtClean="0"/>
              <a:t>EXAMPLE</a:t>
            </a:r>
            <a:endParaRPr lang="en-AU" sz="3600" dirty="0"/>
          </a:p>
        </p:txBody>
      </p:sp>
    </p:spTree>
  </p:cSld>
  <p:clrMapOvr>
    <a:masterClrMapping/>
  </p:clrMapOvr>
</p:sld>
</file>

<file path=ppt/theme/theme1.xml><?xml version="1.0" encoding="utf-8"?>
<a:theme xmlns:a="http://schemas.openxmlformats.org/drawingml/2006/main" name="COT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TA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COTA theme</Template>
  <TotalTime>3313</TotalTime>
  <Words>1511</Words>
  <Application>Microsoft Office PowerPoint</Application>
  <PresentationFormat>On-screen Show (4:3)</PresentationFormat>
  <Paragraphs>156</Paragraphs>
  <Slides>16</Slides>
  <Notes>12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COTA theme</vt:lpstr>
      <vt:lpstr>COTA Orange</vt:lpstr>
      <vt:lpstr>About this PowerPoint</vt:lpstr>
      <vt:lpstr>Liveable Communities</vt:lpstr>
      <vt:lpstr>What is a Liveable Community?</vt:lpstr>
      <vt:lpstr>The World Health Organisation’s 8 domains of liveability2</vt:lpstr>
      <vt:lpstr>Liveable Communities benefit everyone</vt:lpstr>
      <vt:lpstr>Population ageing is a global trend</vt:lpstr>
      <vt:lpstr>Tasmania has the oldest population in Australia3,4</vt:lpstr>
      <vt:lpstr>Populations in every LGA are ageing</vt:lpstr>
      <vt:lpstr>‘Your LGA statistics’</vt:lpstr>
      <vt:lpstr>How do we become a Liveable Community5?</vt:lpstr>
      <vt:lpstr>Community engagement is essential</vt:lpstr>
      <vt:lpstr>10 simple ways to improve community liveability</vt:lpstr>
      <vt:lpstr>5 large ways to improve community liveability</vt:lpstr>
      <vt:lpstr>Where to from here?</vt:lpstr>
      <vt:lpstr>Liveable Communities Grants Program Toolkit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Liveable Communities</dc:title>
  <dc:creator>RosalindH</dc:creator>
  <cp:lastModifiedBy>RosalindH</cp:lastModifiedBy>
  <cp:revision>159</cp:revision>
  <dcterms:created xsi:type="dcterms:W3CDTF">2017-08-13T23:45:27Z</dcterms:created>
  <dcterms:modified xsi:type="dcterms:W3CDTF">2017-08-30T06:54:40Z</dcterms:modified>
</cp:coreProperties>
</file>